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"/>
  </p:notesMasterIdLst>
  <p:handoutMasterIdLst>
    <p:handoutMasterId r:id="rId13"/>
  </p:handoutMasterIdLst>
  <p:sldIdLst>
    <p:sldId id="265" r:id="rId2"/>
    <p:sldId id="266" r:id="rId3"/>
    <p:sldId id="257" r:id="rId4"/>
    <p:sldId id="261" r:id="rId5"/>
    <p:sldId id="259" r:id="rId6"/>
    <p:sldId id="260" r:id="rId7"/>
    <p:sldId id="262" r:id="rId8"/>
    <p:sldId id="263" r:id="rId9"/>
    <p:sldId id="268" r:id="rId10"/>
    <p:sldId id="267" r:id="rId11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b="1" u="sng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39" d="100"/>
          <a:sy n="39" d="100"/>
        </p:scale>
        <p:origin x="-148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u="none">
                <a:effectLst/>
              </a:defRPr>
            </a:lvl1pPr>
          </a:lstStyle>
          <a:p>
            <a:pPr>
              <a:defRPr/>
            </a:pPr>
            <a:r>
              <a:rPr lang="en-US"/>
              <a:t>Student handout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u="none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u="none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u="none">
                <a:effectLst/>
              </a:defRPr>
            </a:lvl1pPr>
          </a:lstStyle>
          <a:p>
            <a:pPr>
              <a:defRPr/>
            </a:pPr>
            <a:fld id="{04645505-EE1F-4E3D-A29A-175C5CC88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80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u="none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u="none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u="none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u="none">
                <a:effectLst/>
              </a:defRPr>
            </a:lvl1pPr>
          </a:lstStyle>
          <a:p>
            <a:pPr>
              <a:defRPr/>
            </a:pPr>
            <a:fld id="{0A83C90D-3CD0-416E-93E0-DB0E7B5F9A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427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94904F3-FB45-440D-AA00-BDA295A5754B}" type="slidenum">
              <a:rPr lang="en-GB" sz="1200" b="0" u="none" smtClean="0"/>
              <a:pPr eaLnBrk="1" hangingPunct="1"/>
              <a:t>1</a:t>
            </a:fld>
            <a:endParaRPr lang="en-GB" sz="1200" b="0" u="none" smtClean="0"/>
          </a:p>
        </p:txBody>
      </p:sp>
      <p:sp>
        <p:nvSpPr>
          <p:cNvPr id="204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204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032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9DB9362-E0A8-44C1-9A88-CB48168AEBD3}" type="slidenum">
              <a:rPr lang="en-GB" sz="1200" b="0" u="none" smtClean="0"/>
              <a:pPr eaLnBrk="1" hangingPunct="1"/>
              <a:t>2</a:t>
            </a:fld>
            <a:endParaRPr lang="en-GB" sz="1200" b="0" u="none" smtClean="0"/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7988" cy="4032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8CBC79F-DBAD-45CD-9E81-FD86FB49FB96}" type="slidenum">
              <a:rPr lang="en-US" sz="1200" b="0" u="none" smtClean="0"/>
              <a:pPr eaLnBrk="1" hangingPunct="1"/>
              <a:t>3</a:t>
            </a:fld>
            <a:endParaRPr lang="en-US" sz="1200" b="0" u="none" smtClean="0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53AFC99-ABCB-449D-B481-29CAB8B393A2}" type="slidenum">
              <a:rPr lang="en-US" sz="1200" b="0" u="none" smtClean="0"/>
              <a:pPr eaLnBrk="1" hangingPunct="1"/>
              <a:t>4</a:t>
            </a:fld>
            <a:endParaRPr lang="en-US" sz="1200" b="0" u="none" smtClean="0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6340BC1-0F17-4EDD-B332-33001E9A6889}" type="slidenum">
              <a:rPr lang="en-US" sz="1200" b="0" u="none" smtClean="0"/>
              <a:pPr eaLnBrk="1" hangingPunct="1"/>
              <a:t>5</a:t>
            </a:fld>
            <a:endParaRPr lang="en-US" sz="1200" b="0" u="none" smtClean="0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1DA1EB0-BCA6-498A-8AB5-BF7CA10C8343}" type="slidenum">
              <a:rPr lang="en-US" sz="1200" b="0" u="none" smtClean="0"/>
              <a:pPr eaLnBrk="1" hangingPunct="1"/>
              <a:t>6</a:t>
            </a:fld>
            <a:endParaRPr lang="en-US" sz="1200" b="0" u="none" smtClean="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10F6748-B2C9-4EC1-81C4-6A8A206F2029}" type="slidenum">
              <a:rPr lang="en-US" sz="1200" b="0" u="none" smtClean="0"/>
              <a:pPr eaLnBrk="1" hangingPunct="1"/>
              <a:t>7</a:t>
            </a:fld>
            <a:endParaRPr lang="en-US" sz="1200" b="0" u="none" smtClean="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65CDDCE-0C16-4BD4-AA58-A78E49AA44C9}" type="slidenum">
              <a:rPr lang="en-US" sz="1200" b="0" u="none" smtClean="0"/>
              <a:pPr eaLnBrk="1" hangingPunct="1"/>
              <a:t>8</a:t>
            </a:fld>
            <a:endParaRPr lang="en-US" sz="1200" b="0" u="none" smtClean="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6C549E-67FB-46C0-80AD-CC8A182F5A77}" type="slidenum">
              <a:rPr lang="en-GB" sz="1200" b="0" u="none" smtClean="0"/>
              <a:pPr eaLnBrk="1" hangingPunct="1"/>
              <a:t>10</a:t>
            </a:fld>
            <a:endParaRPr lang="en-GB" sz="1200" b="0" u="none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93738"/>
            <a:ext cx="4567237" cy="3427412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540250" y="3527425"/>
            <a:ext cx="46038" cy="4445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5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153" indent="0" algn="ctr">
              <a:buNone/>
            </a:lvl2pPr>
            <a:lvl3pPr marL="914305" indent="0" algn="ctr">
              <a:buNone/>
            </a:lvl3pPr>
            <a:lvl4pPr marL="1371458" indent="0" algn="ctr">
              <a:buNone/>
            </a:lvl4pPr>
            <a:lvl5pPr marL="1828610" indent="0" algn="ctr">
              <a:buNone/>
            </a:lvl5pPr>
            <a:lvl6pPr marL="2285763" indent="0" algn="ctr">
              <a:buNone/>
            </a:lvl6pPr>
            <a:lvl7pPr marL="2742915" indent="0" algn="ctr">
              <a:buNone/>
            </a:lvl7pPr>
            <a:lvl8pPr marL="3200068" indent="0" algn="ctr">
              <a:buNone/>
            </a:lvl8pPr>
            <a:lvl9pPr marL="365722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12 - 2011</a:t>
            </a:r>
            <a:endParaRPr lang="en-US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1F717-485F-4FB5-97A2-DB9ADE6E7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</p:spTree>
    <p:extLst>
      <p:ext uri="{BB962C8B-B14F-4D97-AF65-F5344CB8AC3E}">
        <p14:creationId xmlns:p14="http://schemas.microsoft.com/office/powerpoint/2010/main" val="151142442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12 - 2011</a:t>
            </a: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A479B-2FB7-44F7-ADEF-7C0988266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25983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12 - 2011</a:t>
            </a: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75C91-88D2-49DD-9EC9-843D01882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21496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1" y="1524000"/>
            <a:ext cx="8229600" cy="457200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u="none">
                <a:effectLst/>
              </a:defRPr>
            </a:lvl1pPr>
          </a:lstStyle>
          <a:p>
            <a:pPr>
              <a:defRPr/>
            </a:pPr>
            <a:r>
              <a:rPr lang="en-US" smtClean="0"/>
              <a:t>12 - 2011</a:t>
            </a: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457200" y="6202363"/>
            <a:ext cx="4800600" cy="385762"/>
          </a:xfrm>
        </p:spPr>
        <p:txBody>
          <a:bodyPr/>
          <a:lstStyle>
            <a:lvl1pPr>
              <a:defRPr b="0" u="none">
                <a:effectLst/>
              </a:defRPr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fld id="{BB908867-416F-426D-82A0-F3938D7836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933540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4918075"/>
            <a:ext cx="7924800" cy="3175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12 - 2011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2751B-2F21-40CB-B794-35ADFE64F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29083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12 - 2011</a:t>
            </a:r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05988-BFDE-47BC-B7D0-8A7A3529CC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702243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563563" y="2181225"/>
            <a:ext cx="3748087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754563" y="2181225"/>
            <a:ext cx="3749675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4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5544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4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17D03-79B7-42DD-A5AB-B28BA90823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12 - 2011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40276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12 - 2011</a:t>
            </a:r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6E96D-062E-4240-97FA-08292FD463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675891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>
          <a:xfrm>
            <a:off x="6096000" y="6202363"/>
            <a:ext cx="2286000" cy="385762"/>
          </a:xfrm>
        </p:spPr>
        <p:txBody>
          <a:bodyPr/>
          <a:lstStyle>
            <a:lvl1pPr>
              <a:defRPr b="0" u="non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r>
              <a:rPr lang="en-US" smtClean="0"/>
              <a:t>12 - 2011</a:t>
            </a:r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762000" y="6202363"/>
            <a:ext cx="4419600" cy="385762"/>
          </a:xfrm>
        </p:spPr>
        <p:txBody>
          <a:bodyPr/>
          <a:lstStyle>
            <a:lvl1pPr>
              <a:defRPr b="0" u="none">
                <a:effectLst/>
              </a:defRPr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u="none"/>
            </a:lvl1pPr>
          </a:lstStyle>
          <a:p>
            <a:pPr>
              <a:defRPr/>
            </a:pPr>
            <a:fld id="{36B13A39-A2AB-4137-9D7E-72AC7FD64D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88983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1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tIns="9143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u="none">
                <a:effectLst/>
              </a:defRPr>
            </a:lvl1pPr>
          </a:lstStyle>
          <a:p>
            <a:pPr>
              <a:defRPr/>
            </a:pPr>
            <a:r>
              <a:rPr lang="en-US" smtClean="0"/>
              <a:t>12 - 2011</a:t>
            </a: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305800" y="6172200"/>
            <a:ext cx="609600" cy="457200"/>
          </a:xfrm>
        </p:spPr>
        <p:txBody>
          <a:bodyPr/>
          <a:lstStyle>
            <a:lvl1pPr>
              <a:defRPr u="none">
                <a:effectLst/>
              </a:defRPr>
            </a:lvl1pPr>
          </a:lstStyle>
          <a:p>
            <a:pPr>
              <a:defRPr/>
            </a:pPr>
            <a:fld id="{E5FE7BCF-402D-4F82-9C2C-E80C1A6813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609600" y="6202363"/>
            <a:ext cx="4419600" cy="385762"/>
          </a:xfrm>
        </p:spPr>
        <p:txBody>
          <a:bodyPr/>
          <a:lstStyle>
            <a:lvl1pPr>
              <a:defRPr b="0" u="none">
                <a:effectLst/>
              </a:defRPr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</p:spTree>
    <p:extLst>
      <p:ext uri="{BB962C8B-B14F-4D97-AF65-F5344CB8AC3E}">
        <p14:creationId xmlns:p14="http://schemas.microsoft.com/office/powerpoint/2010/main" val="363454485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tIns="9143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1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1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u="none">
                <a:effectLst/>
              </a:defRPr>
            </a:lvl1pPr>
          </a:lstStyle>
          <a:p>
            <a:pPr>
              <a:defRPr/>
            </a:pPr>
            <a:r>
              <a:rPr lang="en-US" smtClean="0"/>
              <a:t>12 - 2011</a:t>
            </a: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EE296-4463-4218-88AB-DD5B672ED2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609600" y="6202363"/>
            <a:ext cx="5105400" cy="385762"/>
          </a:xfrm>
        </p:spPr>
        <p:txBody>
          <a:bodyPr/>
          <a:lstStyle>
            <a:lvl1pPr>
              <a:defRPr b="0" u="none">
                <a:effectLst/>
              </a:defRPr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</p:spTree>
    <p:extLst>
      <p:ext uri="{BB962C8B-B14F-4D97-AF65-F5344CB8AC3E}">
        <p14:creationId xmlns:p14="http://schemas.microsoft.com/office/powerpoint/2010/main" val="1580714223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2363"/>
            <a:ext cx="2590800" cy="385762"/>
          </a:xfrm>
          <a:prstGeom prst="rect">
            <a:avLst/>
          </a:prstGeom>
        </p:spPr>
        <p:txBody>
          <a:bodyPr vert="horz" lIns="91430" tIns="45715" rIns="91430" bIns="45715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r>
              <a:rPr lang="en-US" smtClean="0"/>
              <a:t>12 - 2011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2363"/>
            <a:ext cx="3581400" cy="385762"/>
          </a:xfrm>
          <a:prstGeom prst="rect">
            <a:avLst/>
          </a:prstGeom>
        </p:spPr>
        <p:txBody>
          <a:bodyPr vert="horz" lIns="91430" tIns="45715" rIns="91430" bIns="45715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r>
              <a:rPr lang="en-US"/>
              <a:t>T101.09                                                   iteenchallenge.org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153D0BC1-3DEA-439C-838C-DA4AA3F102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lIns="91430" tIns="45715" rIns="91430" bIns="45715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56" r:id="rId4"/>
    <p:sldLayoutId id="2147483763" r:id="rId5"/>
    <p:sldLayoutId id="2147483757" r:id="rId6"/>
    <p:sldLayoutId id="2147483764" r:id="rId7"/>
    <p:sldLayoutId id="2147483765" r:id="rId8"/>
    <p:sldLayoutId id="2147483766" r:id="rId9"/>
    <p:sldLayoutId id="2147483758" r:id="rId10"/>
    <p:sldLayoutId id="2147483759" r:id="rId11"/>
  </p:sldLayoutIdLst>
  <p:transition>
    <p:pull dir="d"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14726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829452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244178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658904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8175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7013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7938" indent="-227013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2575" indent="-227013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28610" indent="-228577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472" indent="-182861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5763" indent="-182861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055" indent="-182861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lobaltc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iteenchallenge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Date Placeholder 8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12 - 2011</a:t>
            </a:r>
            <a:endParaRPr lang="en-GB"/>
          </a:p>
        </p:txBody>
      </p:sp>
      <p:sp>
        <p:nvSpPr>
          <p:cNvPr id="9219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700088" y="6124575"/>
            <a:ext cx="7673975" cy="384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GB" sz="1200" b="0" u="none" smtClean="0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>
              <a:defRPr/>
            </a:pPr>
            <a:fld id="{5E5133CE-B475-47E8-B4C2-FB986E56096E}" type="slidenum">
              <a:rPr lang="en-GB">
                <a:ea typeface="Lucida Sans Unicode" pitchFamily="34" charset="0"/>
                <a:cs typeface="Lucida Sans Unicode" pitchFamily="34" charset="0"/>
              </a:rPr>
              <a:pPr>
                <a:defRPr/>
              </a:pPr>
              <a:t>1</a:t>
            </a:fld>
            <a:endParaRPr lang="en-GB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207963" y="622300"/>
            <a:ext cx="8710612" cy="1625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buClr>
                <a:srgbClr val="FFFFFF"/>
              </a:buCl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  <a:defRPr/>
            </a:pPr>
            <a:r>
              <a:rPr lang="en-GB" sz="5400" u="none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DESAFIO JOVEM</a:t>
            </a:r>
          </a:p>
          <a:p>
            <a:pPr algn="ctr">
              <a:lnSpc>
                <a:spcPct val="140000"/>
              </a:lnSpc>
              <a:buClr>
                <a:srgbClr val="FFFFFF"/>
              </a:buCl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  <a:defRPr/>
            </a:pPr>
            <a:r>
              <a:rPr lang="en-GB" u="none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VALOR FUNDAMENTAL 4</a:t>
            </a: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874838" y="2324100"/>
            <a:ext cx="5462587" cy="1060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lnSpc>
                <a:spcPct val="98000"/>
              </a:lnSpc>
              <a:buClr>
                <a:srgbClr val="FFFFFF"/>
              </a:buCl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GB" sz="6500" u="none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Hvyface BT"/>
              </a:rPr>
              <a:t>Vis</a:t>
            </a:r>
            <a:r>
              <a:rPr lang="pt-PT" sz="6500" u="none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Hvyface BT"/>
              </a:rPr>
              <a:t>ão</a:t>
            </a:r>
            <a:endParaRPr lang="en-GB" sz="6500" u="none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oudyHvyface BT" pitchFamily="16" charset="0"/>
            </a:endParaRPr>
          </a:p>
        </p:txBody>
      </p:sp>
      <p:pic>
        <p:nvPicPr>
          <p:cNvPr id="9" name="Picture 14" descr="BLP0034166_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76525" y="3429000"/>
            <a:ext cx="3790950" cy="26243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423863" y="1425575"/>
            <a:ext cx="8415337" cy="4699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3300" b="1" smtClean="0">
                <a:solidFill>
                  <a:schemeClr val="tx2"/>
                </a:solidFill>
              </a:rPr>
              <a:t>Global Teen Challenge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300" b="1" smtClean="0">
                <a:solidFill>
                  <a:schemeClr val="tx2"/>
                </a:solidFill>
              </a:rPr>
              <a:t>	www.globaltc.org</a:t>
            </a:r>
            <a:endParaRPr lang="en-US" sz="3300" b="1" smtClean="0">
              <a:solidFill>
                <a:schemeClr val="tx2"/>
              </a:solidFill>
              <a:hlinkClick r:id="rId3"/>
            </a:endParaRPr>
          </a:p>
          <a:p>
            <a:pPr eaLnBrk="1" hangingPunct="1">
              <a:buFont typeface="Wingdings" pitchFamily="2" charset="2"/>
              <a:buNone/>
            </a:pPr>
            <a:endParaRPr lang="en-US" sz="3300" b="1" smtClean="0">
              <a:solidFill>
                <a:schemeClr val="tx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3300" b="1" smtClean="0">
                <a:solidFill>
                  <a:schemeClr val="tx2"/>
                </a:solidFill>
              </a:rPr>
              <a:t>Materiais de treinamento para este curso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300" b="1" smtClean="0">
                <a:solidFill>
                  <a:schemeClr val="tx2"/>
                </a:solidFill>
              </a:rPr>
              <a:t>estão disponíveis no seguinte  endereço:</a:t>
            </a:r>
            <a:endParaRPr lang="en-US" sz="3300" b="1" smtClean="0">
              <a:solidFill>
                <a:schemeClr val="tx2"/>
              </a:solidFill>
              <a:hlinkClick r:id="rId4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3300" b="1" smtClean="0">
                <a:solidFill>
                  <a:schemeClr val="tx2"/>
                </a:solidFill>
              </a:rPr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300" b="1" smtClean="0">
                <a:solidFill>
                  <a:schemeClr val="tx2"/>
                </a:solidFill>
              </a:rPr>
              <a:t>www.iTeenChallenge.org </a:t>
            </a:r>
          </a:p>
          <a:p>
            <a:pPr eaLnBrk="1" hangingPunct="1">
              <a:buFont typeface="Wingdings" pitchFamily="2" charset="2"/>
              <a:buNone/>
            </a:pPr>
            <a:endParaRPr lang="en-US" sz="3300" smtClean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6625" y="273514"/>
            <a:ext cx="8227871" cy="101344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6000" b="1" u="sng" err="1" smtClean="0">
                <a:solidFill>
                  <a:schemeClr val="accent2"/>
                </a:solidFill>
                <a:latin typeface="AvantGarde Bk BT" pitchFamily="34" charset="0"/>
              </a:rPr>
              <a:t>Contacte</a:t>
            </a:r>
            <a:r>
              <a:rPr sz="6000" b="1" u="sng" smtClean="0">
                <a:solidFill>
                  <a:schemeClr val="accent2"/>
                </a:solidFill>
                <a:latin typeface="AvantGarde Bk BT" pitchFamily="34" charset="0"/>
              </a:rPr>
              <a:t>:</a:t>
            </a:r>
          </a:p>
        </p:txBody>
      </p:sp>
      <p:sp>
        <p:nvSpPr>
          <p:cNvPr id="18436" name="Date Placeholder 5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0" u="none" smtClean="0">
                <a:solidFill>
                  <a:schemeClr val="tx2"/>
                </a:solidFill>
              </a:rPr>
              <a:t>12 - 2011</a:t>
            </a:r>
            <a:endParaRPr lang="en-GB" sz="1200" b="0" u="none" smtClean="0">
              <a:solidFill>
                <a:schemeClr val="tx2"/>
              </a:solidFill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>
              <a:defRPr/>
            </a:pPr>
            <a:fld id="{6C5E0B21-1FDB-4D17-8366-47F691B800AA}" type="slidenum">
              <a:rPr lang="en-GB"/>
              <a:pPr>
                <a:defRPr/>
              </a:pPr>
              <a:t>10</a:t>
            </a:fld>
            <a:endParaRPr lang="en-GB"/>
          </a:p>
        </p:txBody>
      </p:sp>
      <p:sp>
        <p:nvSpPr>
          <p:cNvPr id="18438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0" u="none" smtClean="0">
                <a:solidFill>
                  <a:schemeClr val="tx2"/>
                </a:solidFill>
              </a:rPr>
              <a:t>T101.09                                                   iteenchallenge.org</a:t>
            </a:r>
            <a:endParaRPr lang="en-US" sz="1200" b="0" u="none" smtClean="0">
              <a:solidFill>
                <a:schemeClr val="tx2"/>
              </a:solidFill>
            </a:endParaRPr>
          </a:p>
        </p:txBody>
      </p:sp>
      <p:pic>
        <p:nvPicPr>
          <p:cNvPr id="18439" name="Picture 6" descr="Z GTC-clear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762000"/>
            <a:ext cx="3657600" cy="203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Date Placeholder 8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12 - 2011</a:t>
            </a:r>
            <a:endParaRPr lang="en-GB"/>
          </a:p>
        </p:txBody>
      </p:sp>
      <p:sp>
        <p:nvSpPr>
          <p:cNvPr id="10243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700088" y="6124575"/>
            <a:ext cx="7673975" cy="384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GB" sz="1200" b="0" u="none" smtClean="0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>
              <a:defRPr/>
            </a:pPr>
            <a:fld id="{DFF318C1-EFAD-42B8-A871-C898650C57D6}" type="slidenum">
              <a:rPr lang="en-GB">
                <a:ea typeface="Lucida Sans Unicode" pitchFamily="34" charset="0"/>
                <a:cs typeface="Lucida Sans Unicode" pitchFamily="34" charset="0"/>
              </a:rPr>
              <a:pPr>
                <a:defRPr/>
              </a:pPr>
              <a:t>2</a:t>
            </a:fld>
            <a:endParaRPr lang="en-GB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207963" y="622300"/>
            <a:ext cx="8710612" cy="1625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buClr>
                <a:srgbClr val="FFFFFF"/>
              </a:buCl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  <a:defRPr/>
            </a:pPr>
            <a:r>
              <a:rPr lang="en-GB" sz="5400" u="none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DESAFIO JOVEM</a:t>
            </a:r>
          </a:p>
          <a:p>
            <a:pPr algn="ctr">
              <a:lnSpc>
                <a:spcPct val="140000"/>
              </a:lnSpc>
              <a:buClr>
                <a:srgbClr val="FFFFFF"/>
              </a:buCl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  <a:defRPr/>
            </a:pPr>
            <a:r>
              <a:rPr lang="en-GB" u="none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VALOR FUNDAMENTAL 4</a:t>
            </a: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874838" y="2324100"/>
            <a:ext cx="5462587" cy="1060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/>
          <a:lstStyle/>
          <a:p>
            <a:pPr algn="ctr">
              <a:lnSpc>
                <a:spcPct val="98000"/>
              </a:lnSpc>
              <a:buClr>
                <a:srgbClr val="FFFFFF"/>
              </a:buCl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GB" sz="6500" u="none" dirty="0" err="1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Hvyface BT"/>
              </a:rPr>
              <a:t>Visão</a:t>
            </a:r>
            <a:endParaRPr lang="en-GB" sz="6500" u="none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oudyHvyface BT" pitchFamily="1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1600" y="3886200"/>
            <a:ext cx="66294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40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--</a:t>
            </a:r>
            <a:r>
              <a:rPr lang="en-US" sz="4400" u="none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Ver</a:t>
            </a:r>
            <a:r>
              <a:rPr lang="en-US" sz="440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4400" u="none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além</a:t>
            </a:r>
            <a:r>
              <a:rPr lang="en-US" sz="440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do </a:t>
            </a:r>
            <a:r>
              <a:rPr lang="en-US" sz="4400" u="none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presente</a:t>
            </a:r>
            <a:endParaRPr lang="en-US" sz="4400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382000" cy="5257800"/>
          </a:xfrm>
        </p:spPr>
        <p:txBody>
          <a:bodyPr/>
          <a:lstStyle/>
          <a:p>
            <a:pPr marL="609600" indent="-609600" eaLnBrk="1" hangingPunct="1">
              <a:spcAft>
                <a:spcPct val="20000"/>
              </a:spcAft>
              <a:buFontTx/>
              <a:buAutoNum type="alphaLcPeriod"/>
            </a:pPr>
            <a:r>
              <a:rPr lang="en-US" sz="3000" smtClean="0"/>
              <a:t>Visão é ver na nossa </a:t>
            </a:r>
            <a:r>
              <a:rPr lang="en-US" sz="3000" u="sng" smtClean="0">
                <a:solidFill>
                  <a:schemeClr val="accent2"/>
                </a:solidFill>
              </a:rPr>
              <a:t>mente</a:t>
            </a:r>
            <a:r>
              <a:rPr lang="en-US" sz="3000" smtClean="0"/>
              <a:t> ou </a:t>
            </a:r>
            <a:r>
              <a:rPr lang="en-US" sz="3000" u="sng" smtClean="0">
                <a:solidFill>
                  <a:schemeClr val="accent2"/>
                </a:solidFill>
              </a:rPr>
              <a:t>espírito </a:t>
            </a:r>
            <a:r>
              <a:rPr lang="en-US" sz="3000" smtClean="0"/>
              <a:t>algo que pode acontecer no </a:t>
            </a:r>
            <a:r>
              <a:rPr lang="en-US" sz="3000" u="sng" smtClean="0">
                <a:solidFill>
                  <a:schemeClr val="accent2"/>
                </a:solidFill>
              </a:rPr>
              <a:t>futuro</a:t>
            </a:r>
            <a:r>
              <a:rPr lang="en-US" sz="3000" smtClean="0"/>
              <a:t>.</a:t>
            </a:r>
          </a:p>
          <a:p>
            <a:pPr marL="609600" indent="-609600" eaLnBrk="1" hangingPunct="1">
              <a:spcAft>
                <a:spcPct val="20000"/>
              </a:spcAft>
              <a:buFontTx/>
              <a:buAutoNum type="alphaLcPeriod"/>
            </a:pPr>
            <a:r>
              <a:rPr lang="en-US" sz="3000" smtClean="0"/>
              <a:t>Deus dá aos </a:t>
            </a:r>
            <a:r>
              <a:rPr lang="en-US" sz="3000" u="sng" smtClean="0">
                <a:solidFill>
                  <a:schemeClr val="accent2"/>
                </a:solidFill>
              </a:rPr>
              <a:t>Cristãos</a:t>
            </a:r>
            <a:r>
              <a:rPr lang="en-US" sz="3000" smtClean="0"/>
              <a:t> visão espiritual. (algo que Deus quer fazer.)</a:t>
            </a:r>
          </a:p>
          <a:p>
            <a:pPr marL="609600" indent="-609600" eaLnBrk="1" hangingPunct="1">
              <a:spcAft>
                <a:spcPct val="20000"/>
              </a:spcAft>
              <a:buFontTx/>
              <a:buAutoNum type="alphaLcPeriod"/>
            </a:pPr>
            <a:r>
              <a:rPr lang="en-US" sz="3000" smtClean="0"/>
              <a:t>Deus dá aos </a:t>
            </a:r>
            <a:r>
              <a:rPr lang="en-US" sz="3000" u="sng" smtClean="0">
                <a:solidFill>
                  <a:schemeClr val="accent2"/>
                </a:solidFill>
              </a:rPr>
              <a:t>líderes</a:t>
            </a:r>
            <a:r>
              <a:rPr lang="en-US" sz="3000" smtClean="0"/>
              <a:t> e </a:t>
            </a:r>
            <a:r>
              <a:rPr lang="en-US" sz="3000" u="sng" smtClean="0">
                <a:solidFill>
                  <a:schemeClr val="accent2"/>
                </a:solidFill>
              </a:rPr>
              <a:t>pessoal</a:t>
            </a:r>
            <a:r>
              <a:rPr lang="en-US" sz="3000" smtClean="0"/>
              <a:t> visão espiritual para que saibam o que Deus quer fazer no nosso ministério.</a:t>
            </a:r>
          </a:p>
          <a:p>
            <a:pPr marL="609600" indent="-609600" eaLnBrk="1" hangingPunct="1">
              <a:spcAft>
                <a:spcPct val="20000"/>
              </a:spcAft>
              <a:buFontTx/>
              <a:buAutoNum type="alphaLcPeriod"/>
            </a:pPr>
            <a:r>
              <a:rPr lang="en-US" sz="3000" smtClean="0"/>
              <a:t>Por vezes a visão vem como um </a:t>
            </a:r>
            <a:r>
              <a:rPr lang="en-US" sz="3000" u="sng" smtClean="0">
                <a:solidFill>
                  <a:schemeClr val="accent2"/>
                </a:solidFill>
              </a:rPr>
              <a:t>peso</a:t>
            </a:r>
            <a:r>
              <a:rPr lang="en-US" sz="3000" smtClean="0"/>
              <a:t> da parte de Deus.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5257800" cy="1143000"/>
          </a:xfrm>
        </p:spPr>
        <p:txBody>
          <a:bodyPr/>
          <a:lstStyle/>
          <a:p>
            <a:pPr eaLnBrk="1" hangingPunct="1">
              <a:defRPr/>
            </a:pPr>
            <a:r>
              <a:rPr b="1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sz="4400" b="1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 </a:t>
            </a:r>
            <a:r>
              <a:rPr sz="44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 </a:t>
            </a:r>
            <a:r>
              <a:rPr sz="44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que</a:t>
            </a:r>
            <a:r>
              <a:rPr sz="44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é </a:t>
            </a:r>
            <a:r>
              <a:rPr sz="44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visão</a:t>
            </a:r>
            <a:r>
              <a:rPr sz="44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  <a:endParaRPr sz="4400" b="1" u="sng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F44FCD-315C-473F-905E-A4C57555A980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1269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0" u="none" smtClean="0">
                <a:solidFill>
                  <a:schemeClr val="tx2"/>
                </a:solidFill>
              </a:rPr>
              <a:t>12 - 2011</a:t>
            </a:r>
            <a:endParaRPr lang="en-US" sz="1200" b="0" u="none" smtClean="0">
              <a:solidFill>
                <a:schemeClr val="tx2"/>
              </a:solidFill>
            </a:endParaRPr>
          </a:p>
        </p:txBody>
      </p:sp>
      <p:sp>
        <p:nvSpPr>
          <p:cNvPr id="11270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0" u="none" smtClean="0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447800"/>
            <a:ext cx="7543800" cy="4525963"/>
          </a:xfrm>
        </p:spPr>
        <p:txBody>
          <a:bodyPr/>
          <a:lstStyle/>
          <a:p>
            <a:pPr marL="609600" indent="-609600" eaLnBrk="1" hangingPunct="1">
              <a:lnSpc>
                <a:spcPct val="130000"/>
              </a:lnSpc>
              <a:buFontTx/>
              <a:buAutoNum type="alphaLcPeriod"/>
            </a:pPr>
            <a:r>
              <a:rPr lang="en-US" sz="3600" smtClean="0"/>
              <a:t>Visão dá-nos </a:t>
            </a:r>
            <a:r>
              <a:rPr lang="en-US" sz="3600" u="sng" smtClean="0">
                <a:solidFill>
                  <a:schemeClr val="accent2"/>
                </a:solidFill>
              </a:rPr>
              <a:t>direção</a:t>
            </a:r>
            <a:r>
              <a:rPr lang="en-US" sz="3600" smtClean="0"/>
              <a:t>.  </a:t>
            </a:r>
          </a:p>
          <a:p>
            <a:pPr marL="609600" indent="-609600" eaLnBrk="1" hangingPunct="1">
              <a:lnSpc>
                <a:spcPct val="130000"/>
              </a:lnSpc>
              <a:buFontTx/>
              <a:buAutoNum type="alphaLcPeriod"/>
            </a:pPr>
            <a:r>
              <a:rPr lang="en-US" sz="3600" smtClean="0"/>
              <a:t>Visão dá-nos </a:t>
            </a:r>
            <a:r>
              <a:rPr lang="en-US" sz="3600" u="sng" smtClean="0">
                <a:solidFill>
                  <a:schemeClr val="accent2"/>
                </a:solidFill>
              </a:rPr>
              <a:t>paixão</a:t>
            </a:r>
            <a:r>
              <a:rPr lang="en-US" sz="3600" smtClean="0"/>
              <a:t>.</a:t>
            </a:r>
          </a:p>
          <a:p>
            <a:pPr marL="609600" indent="-609600" eaLnBrk="1" hangingPunct="1">
              <a:lnSpc>
                <a:spcPct val="130000"/>
              </a:lnSpc>
              <a:buFontTx/>
              <a:buAutoNum type="alphaLcPeriod"/>
            </a:pPr>
            <a:r>
              <a:rPr lang="en-US" sz="3600" smtClean="0"/>
              <a:t>Visão dá-nos</a:t>
            </a:r>
            <a:r>
              <a:rPr lang="en-US" sz="3600" smtClean="0">
                <a:solidFill>
                  <a:schemeClr val="accent2"/>
                </a:solidFill>
              </a:rPr>
              <a:t> </a:t>
            </a:r>
            <a:r>
              <a:rPr lang="en-US" sz="3600" u="sng" smtClean="0">
                <a:solidFill>
                  <a:schemeClr val="accent2"/>
                </a:solidFill>
              </a:rPr>
              <a:t>perseverança</a:t>
            </a:r>
            <a:r>
              <a:rPr lang="en-US" sz="3600" smtClean="0"/>
              <a:t>.  </a:t>
            </a:r>
          </a:p>
          <a:p>
            <a:pPr marL="609600" indent="-609600" eaLnBrk="1" hangingPunct="1">
              <a:lnSpc>
                <a:spcPct val="130000"/>
              </a:lnSpc>
              <a:buFontTx/>
              <a:buAutoNum type="alphaLcPeriod"/>
            </a:pPr>
            <a:r>
              <a:rPr lang="en-US" sz="3600" smtClean="0"/>
              <a:t>Visão </a:t>
            </a:r>
            <a:r>
              <a:rPr lang="en-US" sz="3600" u="sng" smtClean="0">
                <a:solidFill>
                  <a:schemeClr val="accent2"/>
                </a:solidFill>
              </a:rPr>
              <a:t>inspira-nos</a:t>
            </a:r>
            <a:r>
              <a:rPr lang="en-US" sz="3600" smtClean="0"/>
              <a:t> a crescer.  </a:t>
            </a:r>
          </a:p>
          <a:p>
            <a:pPr marL="609600" indent="-609600" eaLnBrk="1" hangingPunct="1">
              <a:lnSpc>
                <a:spcPct val="130000"/>
              </a:lnSpc>
              <a:buFontTx/>
              <a:buAutoNum type="alphaLcPeriod"/>
            </a:pPr>
            <a:r>
              <a:rPr lang="en-US" sz="3600" smtClean="0"/>
              <a:t>Visão dá-nos </a:t>
            </a:r>
            <a:r>
              <a:rPr lang="en-US" sz="3600" u="sng" smtClean="0">
                <a:solidFill>
                  <a:schemeClr val="accent2"/>
                </a:solidFill>
              </a:rPr>
              <a:t>esperança</a:t>
            </a:r>
            <a:r>
              <a:rPr lang="en-US" sz="3600" smtClean="0"/>
              <a:t>.</a:t>
            </a:r>
          </a:p>
          <a:p>
            <a:pPr marL="609600" indent="-609600" eaLnBrk="1" hangingPunct="1"/>
            <a:endParaRPr lang="en-US" smtClean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153400" cy="914400"/>
          </a:xfrm>
        </p:spPr>
        <p:txBody>
          <a:bodyPr>
            <a:normAutofit fontScale="90000"/>
          </a:bodyPr>
          <a:lstStyle/>
          <a:p>
            <a:pPr marL="838200" indent="-838200" eaLnBrk="1" hangingPunct="1">
              <a:buFontTx/>
              <a:buAutoNum type="arabicPeriod" startAt="2"/>
              <a:defRPr/>
            </a:pPr>
            <a:r>
              <a:rPr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Porquê</a:t>
            </a:r>
            <a:r>
              <a:rPr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</a:t>
            </a:r>
            <a:r>
              <a:rPr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visão</a:t>
            </a:r>
            <a:r>
              <a:rPr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é </a:t>
            </a:r>
            <a:r>
              <a:rPr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importante</a:t>
            </a:r>
            <a:r>
              <a:rPr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b="1" u="sng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E1D10C-FAD9-475F-BDC8-BCDFC7B357DF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2293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0" u="none" smtClean="0">
                <a:solidFill>
                  <a:schemeClr val="tx2"/>
                </a:solidFill>
              </a:rPr>
              <a:t>12 - 2011</a:t>
            </a:r>
            <a:endParaRPr lang="en-US" sz="1200" b="0" u="none" smtClean="0">
              <a:solidFill>
                <a:schemeClr val="tx2"/>
              </a:solidFill>
            </a:endParaRPr>
          </a:p>
        </p:txBody>
      </p:sp>
      <p:sp>
        <p:nvSpPr>
          <p:cNvPr id="12294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0" u="none" smtClean="0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219200"/>
            <a:ext cx="7467600" cy="4525963"/>
          </a:xfrm>
        </p:spPr>
        <p:txBody>
          <a:bodyPr/>
          <a:lstStyle/>
          <a:p>
            <a:pPr marL="609600" indent="-609600" eaLnBrk="1" hangingPunct="1">
              <a:spcAft>
                <a:spcPct val="30000"/>
              </a:spcAft>
              <a:buClr>
                <a:schemeClr val="tx1"/>
              </a:buClr>
              <a:buFontTx/>
              <a:buAutoNum type="alphaLcPeriod"/>
            </a:pPr>
            <a:r>
              <a:rPr lang="en-US" sz="3200" u="sng" smtClean="0">
                <a:solidFill>
                  <a:schemeClr val="accent2"/>
                </a:solidFill>
              </a:rPr>
              <a:t>Buscar </a:t>
            </a:r>
            <a:r>
              <a:rPr lang="en-US" sz="3200" smtClean="0"/>
              <a:t> a vontade, a visão e a direção de Deus. </a:t>
            </a:r>
          </a:p>
          <a:p>
            <a:pPr marL="609600" indent="-609600" eaLnBrk="1" hangingPunct="1">
              <a:spcAft>
                <a:spcPct val="30000"/>
              </a:spcAft>
              <a:buClr>
                <a:schemeClr val="tx1"/>
              </a:buClr>
              <a:buFontTx/>
              <a:buAutoNum type="alphaLcPeriod"/>
            </a:pPr>
            <a:r>
              <a:rPr lang="en-US" sz="3200" smtClean="0"/>
              <a:t>Entender que por vezes a visão vem em </a:t>
            </a:r>
            <a:r>
              <a:rPr lang="en-US" sz="3200" u="sng" smtClean="0">
                <a:solidFill>
                  <a:schemeClr val="accent2"/>
                </a:solidFill>
              </a:rPr>
              <a:t>pedaços pequenos</a:t>
            </a:r>
            <a:r>
              <a:rPr lang="en-US" sz="3200" smtClean="0"/>
              <a:t>.  </a:t>
            </a:r>
          </a:p>
          <a:p>
            <a:pPr marL="609600" indent="-609600" eaLnBrk="1" hangingPunct="1">
              <a:spcAft>
                <a:spcPct val="30000"/>
              </a:spcAft>
              <a:buClr>
                <a:schemeClr val="tx1"/>
              </a:buClr>
              <a:buFontTx/>
              <a:buAutoNum type="alphaLcPeriod"/>
            </a:pPr>
            <a:r>
              <a:rPr lang="en-US" sz="3200" smtClean="0"/>
              <a:t>A visão pode vir de fontes diferentes: a </a:t>
            </a:r>
            <a:r>
              <a:rPr lang="en-US" sz="3200" u="sng" smtClean="0">
                <a:solidFill>
                  <a:schemeClr val="accent2"/>
                </a:solidFill>
              </a:rPr>
              <a:t>Bíblia</a:t>
            </a:r>
            <a:r>
              <a:rPr lang="en-US" sz="3200" smtClean="0"/>
              <a:t>, outras </a:t>
            </a:r>
            <a:r>
              <a:rPr lang="en-US" sz="3200" u="sng" smtClean="0">
                <a:solidFill>
                  <a:schemeClr val="accent2"/>
                </a:solidFill>
              </a:rPr>
              <a:t>pessoas</a:t>
            </a:r>
            <a:r>
              <a:rPr lang="en-US" sz="3200" smtClean="0"/>
              <a:t>, tempos de </a:t>
            </a:r>
            <a:r>
              <a:rPr lang="en-US" sz="3200" u="sng" smtClean="0">
                <a:solidFill>
                  <a:schemeClr val="accent2"/>
                </a:solidFill>
              </a:rPr>
              <a:t>oração</a:t>
            </a:r>
            <a:r>
              <a:rPr lang="en-US" sz="3200" smtClean="0"/>
              <a:t>, ou algo na nossa </a:t>
            </a:r>
            <a:r>
              <a:rPr lang="en-US" sz="3200" u="sng" smtClean="0">
                <a:solidFill>
                  <a:schemeClr val="accent2"/>
                </a:solidFill>
              </a:rPr>
              <a:t>vida diária.</a:t>
            </a:r>
            <a:r>
              <a:rPr lang="en-US" sz="3200" smtClean="0"/>
              <a:t> 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36638"/>
          </a:xfrm>
        </p:spPr>
        <p:txBody>
          <a:bodyPr/>
          <a:lstStyle/>
          <a:p>
            <a:pPr eaLnBrk="1" hangingPunct="1">
              <a:defRPr/>
            </a:pPr>
            <a:r>
              <a:rPr sz="40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 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Como </a:t>
            </a: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obtemos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 </a:t>
            </a: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visão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de Deus?</a:t>
            </a:r>
            <a:endParaRPr sz="4000" b="1" u="sng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37C6D8-CDC7-4DAC-8C16-EEE27A6F5AD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3317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0" u="none" smtClean="0">
                <a:solidFill>
                  <a:schemeClr val="tx2"/>
                </a:solidFill>
              </a:rPr>
              <a:t>12 - 2011</a:t>
            </a:r>
            <a:endParaRPr lang="en-US" sz="1200" b="0" u="none" smtClean="0">
              <a:solidFill>
                <a:schemeClr val="tx2"/>
              </a:solidFill>
            </a:endParaRPr>
          </a:p>
        </p:txBody>
      </p:sp>
      <p:sp>
        <p:nvSpPr>
          <p:cNvPr id="13318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0" u="none" smtClean="0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8077200" cy="4297363"/>
          </a:xfrm>
        </p:spPr>
        <p:txBody>
          <a:bodyPr/>
          <a:lstStyle/>
          <a:p>
            <a:pPr marL="609600" indent="-609600" eaLnBrk="1" hangingPunct="1">
              <a:spcAft>
                <a:spcPct val="40000"/>
              </a:spcAft>
              <a:buFontTx/>
              <a:buAutoNum type="alphaLcPeriod"/>
            </a:pPr>
            <a:r>
              <a:rPr lang="en-US" sz="3200" smtClean="0"/>
              <a:t>O vício </a:t>
            </a:r>
            <a:r>
              <a:rPr lang="en-US" sz="3200" u="sng" smtClean="0">
                <a:solidFill>
                  <a:schemeClr val="accent2"/>
                </a:solidFill>
              </a:rPr>
              <a:t>destrói</a:t>
            </a:r>
            <a:r>
              <a:rPr lang="en-US" sz="3200" smtClean="0"/>
              <a:t> a esperança.</a:t>
            </a:r>
          </a:p>
          <a:p>
            <a:pPr marL="609600" indent="-609600" eaLnBrk="1" hangingPunct="1">
              <a:spcAft>
                <a:spcPct val="40000"/>
              </a:spcAft>
              <a:buFontTx/>
              <a:buAutoNum type="alphaLcPeriod"/>
            </a:pPr>
            <a:r>
              <a:rPr lang="en-US" sz="3200" smtClean="0"/>
              <a:t>A única visão de um drogado é por mais </a:t>
            </a:r>
            <a:r>
              <a:rPr lang="en-US" sz="3200" u="sng" smtClean="0">
                <a:solidFill>
                  <a:schemeClr val="accent2"/>
                </a:solidFill>
              </a:rPr>
              <a:t>drogas.</a:t>
            </a:r>
          </a:p>
          <a:p>
            <a:pPr marL="609600" indent="-609600" eaLnBrk="1" hangingPunct="1">
              <a:spcAft>
                <a:spcPct val="40000"/>
              </a:spcAft>
              <a:buFontTx/>
              <a:buAutoNum type="alphaLcPeriod"/>
            </a:pPr>
            <a:r>
              <a:rPr lang="en-US" sz="3200" smtClean="0"/>
              <a:t>O vício limita a visão ao </a:t>
            </a:r>
            <a:r>
              <a:rPr lang="en-US" sz="3200" u="sng" smtClean="0">
                <a:solidFill>
                  <a:schemeClr val="accent2"/>
                </a:solidFill>
              </a:rPr>
              <a:t>presente</a:t>
            </a:r>
            <a:r>
              <a:rPr lang="en-US" sz="3200" smtClean="0"/>
              <a:t>.</a:t>
            </a:r>
          </a:p>
          <a:p>
            <a:pPr marL="609600" indent="-609600" eaLnBrk="1" hangingPunct="1">
              <a:spcAft>
                <a:spcPct val="40000"/>
              </a:spcAft>
              <a:buFontTx/>
              <a:buAutoNum type="alphaLcPeriod"/>
            </a:pPr>
            <a:r>
              <a:rPr lang="en-US" sz="3200" smtClean="0"/>
              <a:t>O vício destrói a visão da </a:t>
            </a:r>
            <a:r>
              <a:rPr lang="en-US" sz="3200" u="sng" smtClean="0">
                <a:solidFill>
                  <a:schemeClr val="accent2"/>
                </a:solidFill>
              </a:rPr>
              <a:t>família</a:t>
            </a:r>
            <a:r>
              <a:rPr lang="en-US" sz="3200" smtClean="0">
                <a:solidFill>
                  <a:schemeClr val="accent2"/>
                </a:solidFill>
              </a:rPr>
              <a:t> </a:t>
            </a:r>
            <a:r>
              <a:rPr lang="en-US" sz="3200" smtClean="0"/>
              <a:t>e</a:t>
            </a:r>
            <a:r>
              <a:rPr lang="en-US" sz="3200" smtClean="0">
                <a:solidFill>
                  <a:schemeClr val="accent2"/>
                </a:solidFill>
              </a:rPr>
              <a:t> </a:t>
            </a:r>
            <a:r>
              <a:rPr lang="en-US" sz="3200" u="sng" smtClean="0">
                <a:solidFill>
                  <a:schemeClr val="accent2"/>
                </a:solidFill>
              </a:rPr>
              <a:t>amigos</a:t>
            </a:r>
            <a:r>
              <a:rPr lang="en-US" sz="3200" smtClean="0"/>
              <a:t>.</a:t>
            </a:r>
          </a:p>
          <a:p>
            <a:pPr marL="609600" indent="-609600" eaLnBrk="1" hangingPunct="1"/>
            <a:endParaRPr lang="en-US" sz="3400" smtClean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1295400"/>
          </a:xfrm>
        </p:spPr>
        <p:txBody>
          <a:bodyPr>
            <a:noAutofit/>
          </a:bodyPr>
          <a:lstStyle/>
          <a:p>
            <a:pPr marL="838200" indent="-838200" eaLnBrk="1" hangingPunct="1">
              <a:buFontTx/>
              <a:buAutoNum type="arabicPeriod" startAt="4"/>
              <a:defRPr/>
            </a:pP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Como um </a:t>
            </a: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drogado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</a:t>
            </a:r>
            <a:r>
              <a:rPr lang="pt-PT"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ê a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visão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  <a:endParaRPr sz="4000" b="1" u="sng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7D7CBB-D548-41A0-97EA-F0AE6ED1774D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4341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0" u="none" smtClean="0">
                <a:solidFill>
                  <a:schemeClr val="tx2"/>
                </a:solidFill>
              </a:rPr>
              <a:t>12 - 2011</a:t>
            </a:r>
            <a:endParaRPr lang="en-US" sz="1200" b="0" u="none" smtClean="0">
              <a:solidFill>
                <a:schemeClr val="tx2"/>
              </a:solidFill>
            </a:endParaRPr>
          </a:p>
        </p:txBody>
      </p:sp>
      <p:sp>
        <p:nvSpPr>
          <p:cNvPr id="14342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0" u="none" smtClean="0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8382000" cy="4297363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spcAft>
                <a:spcPct val="40000"/>
              </a:spcAft>
              <a:buFontTx/>
              <a:buAutoNum type="alphaLcPeriod"/>
            </a:pPr>
            <a:r>
              <a:rPr lang="en-US" sz="3000" smtClean="0"/>
              <a:t>Instruir-lhes que Deus tem um </a:t>
            </a:r>
            <a:r>
              <a:rPr lang="en-US" sz="3000" u="sng" smtClean="0">
                <a:solidFill>
                  <a:schemeClr val="accent2"/>
                </a:solidFill>
              </a:rPr>
              <a:t>plano</a:t>
            </a:r>
            <a:r>
              <a:rPr lang="en-US" sz="3000" smtClean="0"/>
              <a:t> para as suas vidas.  </a:t>
            </a:r>
            <a:r>
              <a:rPr lang="en-US" sz="3000" smtClean="0">
                <a:solidFill>
                  <a:srgbClr val="FFFF00"/>
                </a:solidFill>
              </a:rPr>
              <a:t>Jeremias 29:11</a:t>
            </a:r>
          </a:p>
          <a:p>
            <a:pPr marL="609600" indent="-609600" eaLnBrk="1" hangingPunct="1">
              <a:lnSpc>
                <a:spcPct val="80000"/>
              </a:lnSpc>
              <a:spcAft>
                <a:spcPct val="40000"/>
              </a:spcAft>
              <a:buFontTx/>
              <a:buAutoNum type="alphaLcPeriod"/>
            </a:pPr>
            <a:r>
              <a:rPr lang="en-US" sz="3000" smtClean="0"/>
              <a:t>Ensinar-lhes as maneiras que Deus </a:t>
            </a:r>
            <a:r>
              <a:rPr lang="en-US" sz="3000" u="sng" smtClean="0">
                <a:solidFill>
                  <a:schemeClr val="accent2"/>
                </a:solidFill>
              </a:rPr>
              <a:t>revela</a:t>
            </a:r>
            <a:r>
              <a:rPr lang="en-US" sz="3000" smtClean="0"/>
              <a:t> a Sua vontade para as nossas vidas. </a:t>
            </a:r>
          </a:p>
          <a:p>
            <a:pPr marL="609600" indent="-609600" eaLnBrk="1" hangingPunct="1">
              <a:lnSpc>
                <a:spcPct val="80000"/>
              </a:lnSpc>
              <a:spcAft>
                <a:spcPct val="40000"/>
              </a:spcAft>
              <a:buFontTx/>
              <a:buAutoNum type="alphaLcPeriod"/>
            </a:pPr>
            <a:r>
              <a:rPr lang="en-US" sz="3000" smtClean="0"/>
              <a:t>Dar-lhes </a:t>
            </a:r>
            <a:r>
              <a:rPr lang="en-US" sz="3000" u="sng" smtClean="0">
                <a:solidFill>
                  <a:schemeClr val="accent2"/>
                </a:solidFill>
              </a:rPr>
              <a:t>exemplos</a:t>
            </a:r>
            <a:r>
              <a:rPr lang="en-US" sz="3000" smtClean="0"/>
              <a:t> da Bíblia e actuais da  direção de Deus nas vidas do Seu povo.</a:t>
            </a:r>
          </a:p>
          <a:p>
            <a:pPr marL="609600" indent="-609600" eaLnBrk="1" hangingPunct="1">
              <a:lnSpc>
                <a:spcPct val="80000"/>
              </a:lnSpc>
              <a:spcAft>
                <a:spcPct val="40000"/>
              </a:spcAft>
              <a:buFontTx/>
              <a:buAutoNum type="alphaLcPeriod"/>
            </a:pPr>
            <a:r>
              <a:rPr lang="en-US" sz="3000" smtClean="0"/>
              <a:t>Encorajá-los a pedir a Deus pela sua </a:t>
            </a:r>
            <a:r>
              <a:rPr lang="en-US" sz="3000" u="sng" smtClean="0">
                <a:solidFill>
                  <a:schemeClr val="accent2"/>
                </a:solidFill>
              </a:rPr>
              <a:t>visão/alvos</a:t>
            </a:r>
            <a:r>
              <a:rPr lang="en-US" sz="3000" smtClean="0"/>
              <a:t> para as suas vidas.</a:t>
            </a:r>
            <a:endParaRPr lang="en-US" sz="3000" u="sng" smtClean="0">
              <a:solidFill>
                <a:schemeClr val="accent2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spcAft>
                <a:spcPct val="40000"/>
              </a:spcAft>
              <a:buFontTx/>
              <a:buNone/>
            </a:pPr>
            <a:endParaRPr lang="en-US" sz="3000" smtClean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391400" cy="1295400"/>
          </a:xfrm>
        </p:spPr>
        <p:txBody>
          <a:bodyPr>
            <a:noAutofit/>
          </a:bodyPr>
          <a:lstStyle/>
          <a:p>
            <a:pPr marL="838200" indent="-838200" eaLnBrk="1" hangingPunct="1">
              <a:buFontTx/>
              <a:buAutoNum type="arabicPeriod" startAt="5"/>
              <a:defRPr/>
            </a:pP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Como </a:t>
            </a: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desenvolvemos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visão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nos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nossos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alunos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  <a:endParaRPr sz="4000" b="1" u="sng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7DE869-4F05-4B27-9804-C2FCB2C444AF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5365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0" u="none" smtClean="0">
                <a:solidFill>
                  <a:schemeClr val="tx2"/>
                </a:solidFill>
              </a:rPr>
              <a:t>12 - 2011</a:t>
            </a:r>
            <a:endParaRPr lang="en-US" sz="1200" b="0" u="none" smtClean="0">
              <a:solidFill>
                <a:schemeClr val="tx2"/>
              </a:solidFill>
            </a:endParaRPr>
          </a:p>
        </p:txBody>
      </p:sp>
      <p:sp>
        <p:nvSpPr>
          <p:cNvPr id="15366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0" u="none" smtClean="0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Autofit/>
          </a:bodyPr>
          <a:lstStyle/>
          <a:p>
            <a:pPr marL="762000" indent="-762000" eaLnBrk="1" hangingPunct="1">
              <a:buFontTx/>
              <a:buAutoNum type="arabicPeriod" startAt="6"/>
              <a:defRPr/>
            </a:pP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pode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começar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hoje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desenvolver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visão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sua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z="4000" b="1" u="sng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vida</a:t>
            </a:r>
            <a:r>
              <a:rPr sz="4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sz="4400" b="1" u="sng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0CABF4-77C0-4496-9E36-382AAF3BAF9F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6388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0" u="none" smtClean="0">
                <a:solidFill>
                  <a:schemeClr val="tx2"/>
                </a:solidFill>
              </a:rPr>
              <a:t>12 - 2011</a:t>
            </a:r>
            <a:endParaRPr lang="en-US" sz="1200" b="0" u="none" smtClean="0">
              <a:solidFill>
                <a:schemeClr val="tx2"/>
              </a:solidFill>
            </a:endParaRPr>
          </a:p>
        </p:txBody>
      </p:sp>
      <p:sp>
        <p:nvSpPr>
          <p:cNvPr id="16389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0" u="none" smtClean="0">
                <a:solidFill>
                  <a:schemeClr val="tx2"/>
                </a:solidFill>
              </a:rPr>
              <a:t>T101.09                                                   iteenchallenge.org</a:t>
            </a:r>
          </a:p>
        </p:txBody>
      </p:sp>
      <p:pic>
        <p:nvPicPr>
          <p:cNvPr id="7" name="Picture 14" descr="BLP0034166_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3276600"/>
            <a:ext cx="3790950" cy="26243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>
          <a:xfrm>
            <a:off x="457200" y="3913188"/>
            <a:ext cx="8229600" cy="255587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pt-PT" u="sng" smtClean="0"/>
              <a:t>Para um estudo mais aprofundado,</a:t>
            </a:r>
            <a:r>
              <a:rPr lang="pt-PT" b="1" smtClean="0"/>
              <a:t> </a:t>
            </a:r>
            <a:r>
              <a:rPr lang="pt-PT" smtClean="0"/>
              <a:t>recomendamos que leia o capítulo 4</a:t>
            </a:r>
            <a:r>
              <a:rPr lang="en-US" smtClean="0"/>
              <a:t>, “Visão,” </a:t>
            </a:r>
            <a:r>
              <a:rPr lang="pt-PT" smtClean="0"/>
              <a:t>no livro </a:t>
            </a:r>
            <a:r>
              <a:rPr lang="pt-PT" i="1" smtClean="0"/>
              <a:t>Nossos Valores Fundamentais</a:t>
            </a:r>
            <a:r>
              <a:rPr lang="en-US" smtClean="0"/>
              <a:t>, do Dr. Jerry Nance (</a:t>
            </a:r>
            <a:r>
              <a:rPr lang="pt-PT" smtClean="0"/>
              <a:t>Disponível no Desafio Jovem USA e Desafio Jovem Global</a:t>
            </a:r>
            <a:r>
              <a:rPr lang="en-US" smtClean="0"/>
              <a:t>).</a:t>
            </a:r>
            <a:endParaRPr lang="en-US" b="1" smtClean="0"/>
          </a:p>
          <a:p>
            <a:pPr eaLnBrk="1" hangingPunct="1"/>
            <a:endParaRPr lang="en-US" smtClean="0"/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>
              <a:defRPr/>
            </a:pPr>
            <a:fld id="{16283803-3699-46CD-9D22-1E99E4BC40FC}" type="slidenum">
              <a:rPr lang="en-GB" smtClean="0"/>
              <a:pPr>
                <a:defRPr/>
              </a:pPr>
              <a:t>9</a:t>
            </a:fld>
            <a:endParaRPr lang="en-GB" smtClean="0"/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423863" y="6192838"/>
            <a:ext cx="4356100" cy="384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1200" b="0" u="none" smtClean="0">
                <a:solidFill>
                  <a:schemeClr val="tx2"/>
                </a:solidFill>
              </a:rPr>
              <a:t>T101.09                                                   iteenchallenge.org</a:t>
            </a:r>
            <a:endParaRPr lang="en-GB" sz="1200" b="0" u="none" smtClean="0">
              <a:solidFill>
                <a:schemeClr val="tx2"/>
              </a:solidFill>
            </a:endParaRPr>
          </a:p>
        </p:txBody>
      </p:sp>
      <p:pic>
        <p:nvPicPr>
          <p:cNvPr id="17413" name="Picture 5" descr="Core Values Cover7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7550" y="457200"/>
            <a:ext cx="2368550" cy="308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Date Placeholder 6"/>
          <p:cNvSpPr>
            <a:spLocks noGrp="1"/>
          </p:cNvSpPr>
          <p:nvPr>
            <p:ph type="dt" sz="quarter" idx="10"/>
          </p:nvPr>
        </p:nvSpPr>
        <p:spPr bwMode="auto">
          <a:xfrm>
            <a:off x="6162675" y="6202363"/>
            <a:ext cx="2219325" cy="385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0" b="1"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b="0" u="none" smtClean="0">
                <a:solidFill>
                  <a:schemeClr val="tx2"/>
                </a:solidFill>
              </a:rPr>
              <a:t>12 - 2011</a:t>
            </a:r>
            <a:endParaRPr lang="en-GB" sz="1200" b="0" u="none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5dd3b5eab04799935286d652a75b776e2b83c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re ValueTheme1">
  <a:themeElements>
    <a:clrScheme name="Custom 6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800000"/>
      </a:accent2>
      <a:accent3>
        <a:srgbClr val="E7BC29"/>
      </a:accent3>
      <a:accent4>
        <a:srgbClr val="E7BC29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Core ValueTheme1</Template>
  <TotalTime>327</TotalTime>
  <Words>402</Words>
  <Application>Microsoft Office PowerPoint</Application>
  <PresentationFormat>On-screen Show (4:3)</PresentationFormat>
  <Paragraphs>81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Constantia</vt:lpstr>
      <vt:lpstr>Wingdings 2</vt:lpstr>
      <vt:lpstr>Lucida Sans Unicode</vt:lpstr>
      <vt:lpstr>GoudyHvyface BT</vt:lpstr>
      <vt:lpstr>Wingdings</vt:lpstr>
      <vt:lpstr>Core ValueTheme1</vt:lpstr>
      <vt:lpstr>PowerPoint Presentation</vt:lpstr>
      <vt:lpstr>PowerPoint Presentation</vt:lpstr>
      <vt:lpstr>1.  O que é visão?</vt:lpstr>
      <vt:lpstr>Porquê que a visão é importante?</vt:lpstr>
      <vt:lpstr>3.  Como obtemos a visão de Deus?</vt:lpstr>
      <vt:lpstr>Como um drogado vê a visão?</vt:lpstr>
      <vt:lpstr>Como desenvolvemos visão nos nossos alunos?</vt:lpstr>
      <vt:lpstr>Onde pode começar hoje a desenvolver visão na sua vida?</vt:lpstr>
      <vt:lpstr>PowerPoint Presentation</vt:lpstr>
      <vt:lpstr>Contacte:</vt:lpstr>
    </vt:vector>
  </TitlesOfParts>
  <Company>TCIMA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Storms</dc:creator>
  <cp:lastModifiedBy>Gregg</cp:lastModifiedBy>
  <cp:revision>47</cp:revision>
  <dcterms:created xsi:type="dcterms:W3CDTF">2009-04-12T01:44:26Z</dcterms:created>
  <dcterms:modified xsi:type="dcterms:W3CDTF">2011-12-20T20:36:07Z</dcterms:modified>
</cp:coreProperties>
</file>