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91" r:id="rId4"/>
    <p:sldId id="289" r:id="rId5"/>
    <p:sldId id="298" r:id="rId6"/>
    <p:sldId id="290" r:id="rId7"/>
    <p:sldId id="283" r:id="rId8"/>
    <p:sldId id="284" r:id="rId9"/>
    <p:sldId id="285" r:id="rId10"/>
    <p:sldId id="299" r:id="rId11"/>
    <p:sldId id="286" r:id="rId12"/>
    <p:sldId id="292" r:id="rId13"/>
    <p:sldId id="287" r:id="rId14"/>
    <p:sldId id="300" r:id="rId15"/>
    <p:sldId id="296" r:id="rId16"/>
    <p:sldId id="293" r:id="rId17"/>
    <p:sldId id="294" r:id="rId18"/>
    <p:sldId id="301" r:id="rId19"/>
    <p:sldId id="288" r:id="rId20"/>
    <p:sldId id="302" r:id="rId21"/>
    <p:sldId id="269" r:id="rId22"/>
  </p:sldIdLst>
  <p:sldSz cx="9144000" cy="6858000" type="screen4x3"/>
  <p:notesSz cx="6954838" cy="93091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4" autoAdjust="0"/>
  </p:normalViewPr>
  <p:slideViewPr>
    <p:cSldViewPr showGuides="1">
      <p:cViewPr>
        <p:scale>
          <a:sx n="50" d="100"/>
          <a:sy n="50" d="100"/>
        </p:scale>
        <p:origin x="-186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80" y="-10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F65BBC4-B2D3-4FDC-884C-5A2AE8B0D8A9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4B5A1294-A653-4B24-9C5A-F535B38B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109A4AF-4B51-40F1-935B-395AFC7D5DE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29AEC65-9835-4524-BEA8-579D63C7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EC65-9835-4524-BEA8-579D63C7FCD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581399"/>
          </a:xfrm>
        </p:spPr>
        <p:txBody>
          <a:bodyPr>
            <a:normAutofit/>
          </a:bodyPr>
          <a:lstStyle/>
          <a:p>
            <a:r>
              <a:rPr lang="en-US" dirty="0" smtClean="0"/>
              <a:t>What does a healthy disciple look like?</a:t>
            </a:r>
            <a:br>
              <a:rPr lang="en-US" dirty="0" smtClean="0"/>
            </a:br>
            <a:r>
              <a:rPr lang="en-US" sz="4000" i="1" dirty="0" smtClean="0"/>
              <a:t>Signs of healthy living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7772400" cy="1199704"/>
          </a:xfrm>
        </p:spPr>
        <p:txBody>
          <a:bodyPr/>
          <a:lstStyle/>
          <a:p>
            <a:r>
              <a:rPr lang="en-US" dirty="0" smtClean="0"/>
              <a:t>By Dave Batty</a:t>
            </a:r>
          </a:p>
          <a:p>
            <a:endParaRPr lang="en-US" dirty="0"/>
          </a:p>
        </p:txBody>
      </p:sp>
      <p:pic>
        <p:nvPicPr>
          <p:cNvPr id="4" name="Picture 3" descr="GTC logo gold on gold 72 dp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58433" cy="20324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Infant </a:t>
            </a:r>
            <a:r>
              <a:rPr lang="en-US" dirty="0" smtClean="0"/>
              <a:t>Stage:  Birth through 3 yrs.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077200" cy="4525963"/>
          </a:xfrm>
        </p:spPr>
        <p:txBody>
          <a:bodyPr/>
          <a:lstStyle/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Primary Task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C00000"/>
                </a:solidFill>
              </a:rPr>
              <a:t>Learning to Receive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Primary Resulting Problem </a:t>
            </a:r>
            <a:br>
              <a:rPr lang="en-US" b="1" dirty="0" smtClean="0"/>
            </a:br>
            <a:r>
              <a:rPr lang="en-US" dirty="0" smtClean="0"/>
              <a:t>if personal task is not completed: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Weak or stormy relationships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(This is what you will see in their adult life if they have failed to master the personal tasks at this stage.)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Infant </a:t>
            </a:r>
            <a:r>
              <a:rPr lang="en-US" dirty="0" smtClean="0"/>
              <a:t>Stage:  Birth through 3 yrs.</a:t>
            </a:r>
            <a:endParaRPr lang="en-US" dirty="0"/>
          </a:p>
        </p:txBody>
      </p:sp>
      <p:pic>
        <p:nvPicPr>
          <p:cNvPr id="7" name="Picture 6" descr="page 3.jpg"/>
          <p:cNvPicPr>
            <a:picLocks noChangeAspect="1"/>
          </p:cNvPicPr>
          <p:nvPr/>
        </p:nvPicPr>
        <p:blipFill>
          <a:blip r:embed="rId2" cstate="print"/>
          <a:srcRect l="8301" t="22222" r="9739" b="46667"/>
          <a:stretch>
            <a:fillRect/>
          </a:stretch>
        </p:blipFill>
        <p:spPr>
          <a:xfrm>
            <a:off x="-76200" y="1523999"/>
            <a:ext cx="9220200" cy="452922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273491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 smtClean="0"/>
              <a:t>How do I “follow Jesus” in each of these areas of my life?</a:t>
            </a:r>
          </a:p>
          <a:p>
            <a:r>
              <a:rPr lang="en-US" dirty="0" smtClean="0"/>
              <a:t>What is God’s path for me to master each of these areas in my life?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Tasks </a:t>
            </a:r>
            <a:br>
              <a:rPr lang="en-US" dirty="0" smtClean="0"/>
            </a:br>
            <a:r>
              <a:rPr lang="en-US" dirty="0" smtClean="0"/>
              <a:t>are not a </a:t>
            </a:r>
            <a:r>
              <a:rPr lang="en-US" dirty="0" smtClean="0">
                <a:solidFill>
                  <a:schemeClr val="accent2"/>
                </a:solidFill>
              </a:rPr>
              <a:t>self help </a:t>
            </a:r>
            <a:r>
              <a:rPr lang="en-US" dirty="0" smtClean="0"/>
              <a:t>path to health.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I master these personal tasks as a healthy disciple of God?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Tasks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161180"/>
              </p:ext>
            </p:extLst>
          </p:nvPr>
        </p:nvGraphicFramePr>
        <p:xfrm>
          <a:off x="457200" y="1524000"/>
          <a:ext cx="8381999" cy="465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845"/>
                <a:gridCol w="2873653"/>
                <a:gridCol w="2797501"/>
              </a:tblGrid>
              <a:tr h="542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Personal Task #1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Bible Verses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Action Steps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78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dirty="0">
                          <a:effectLst/>
                        </a:rPr>
                        <a:t>Lives in joy. </a:t>
                      </a:r>
                    </a:p>
                    <a:p>
                      <a:pPr marL="342900" marR="0" lvl="0" indent="-342900"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dirty="0">
                          <a:effectLst/>
                        </a:rPr>
                        <a:t>Expands capacity for joy. </a:t>
                      </a:r>
                    </a:p>
                    <a:p>
                      <a:pPr marL="342900" marR="0" lvl="0" indent="-342900"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dirty="0">
                          <a:effectLst/>
                        </a:rPr>
                        <a:t>Learns that joy is one’s normal state. </a:t>
                      </a:r>
                    </a:p>
                    <a:p>
                      <a:pPr marL="342900" marR="0" lvl="0" indent="-342900"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dirty="0">
                          <a:effectLst/>
                        </a:rPr>
                        <a:t>Builds joy strength.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1 Thessalonians 5:16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Nehemiah 8:10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Psalm 118:24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Luke 10:20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John 15:11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John 16:24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Romans 15:13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2 Corinthians 7:4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n-US" sz="1800" dirty="0">
                          <a:effectLst/>
                        </a:rPr>
                        <a:t>Wake up in the morning and quote Psalm 118:24 to myself.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n-US" sz="1800" dirty="0">
                          <a:effectLst/>
                        </a:rPr>
                        <a:t>Look for things today that I can be thankful for and rejoice in them.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n-US" sz="1800" dirty="0">
                          <a:effectLst/>
                        </a:rPr>
                        <a:t>Choose to be joyful as I do the work that I must do today.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Tasks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434280"/>
              </p:ext>
            </p:extLst>
          </p:nvPr>
        </p:nvGraphicFramePr>
        <p:xfrm>
          <a:off x="304800" y="1600200"/>
          <a:ext cx="84582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489"/>
                <a:gridCol w="2899778"/>
                <a:gridCol w="2822933"/>
              </a:tblGrid>
              <a:tr h="5117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Personal Task #2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Bible Verses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Action Steps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24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600" dirty="0">
                          <a:effectLst/>
                        </a:rPr>
                        <a:t>Develops trust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Proverbs 3:5-6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Psalm 143:8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Psalm 40:4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Proverbs 11:28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1 Corinthians 13:7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Proverbs 28:26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Matthew 25:21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n-US" sz="1600" dirty="0">
                          <a:effectLst/>
                        </a:rPr>
                        <a:t>How can I trust in the Lord with all my heart today?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n-US" sz="1600" dirty="0">
                          <a:effectLst/>
                        </a:rPr>
                        <a:t>How does my love for this person relate to my ability to trust this person?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n-US" sz="1600" dirty="0">
                          <a:effectLst/>
                        </a:rPr>
                        <a:t>What has this person done to cause me to not trust them?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3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344519"/>
              </p:ext>
            </p:extLst>
          </p:nvPr>
        </p:nvGraphicFramePr>
        <p:xfrm>
          <a:off x="533401" y="1371600"/>
          <a:ext cx="8138159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984"/>
                <a:gridCol w="2321015"/>
                <a:gridCol w="3185160"/>
              </a:tblGrid>
              <a:tr h="4137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Personal Task #5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Bible Verses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Action Steps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7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Learns how to return to joy from every unpleasant emotion.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1 Thessalonians 5:16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Nehemiah 8:10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Psalm 118:24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2 </a:t>
                      </a:r>
                      <a:r>
                        <a:rPr lang="en-US" sz="1600" dirty="0" smtClean="0">
                          <a:effectLst/>
                        </a:rPr>
                        <a:t>Corinth. </a:t>
                      </a:r>
                      <a:r>
                        <a:rPr lang="en-US" sz="1600" dirty="0">
                          <a:effectLst/>
                        </a:rPr>
                        <a:t>12:7-11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James 1:2-5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2 Kings 18:5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John 16:21-22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Psalm 103:19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Romans 8:28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n-US" sz="1600" dirty="0">
                          <a:effectLst/>
                        </a:rPr>
                        <a:t>How can I apply each of these verses in my life today?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n-US" sz="1600" dirty="0">
                          <a:effectLst/>
                        </a:rPr>
                        <a:t>James 1:2 says I need to face the problems in my life. What problem do I need to face today instead of ignoring it or running from it?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n-US" sz="1600" dirty="0">
                          <a:effectLst/>
                        </a:rPr>
                        <a:t>How will I return to joy from:</a:t>
                      </a:r>
                    </a:p>
                    <a:p>
                      <a:pPr marL="685800" marR="0" lvl="0" indent="-34290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n-US" sz="1600" dirty="0">
                          <a:effectLst/>
                        </a:rPr>
                        <a:t>Anger</a:t>
                      </a:r>
                    </a:p>
                    <a:p>
                      <a:pPr marL="685800" marR="0" lvl="0" indent="-34290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n-US" sz="1600" dirty="0">
                          <a:effectLst/>
                        </a:rPr>
                        <a:t>Depression</a:t>
                      </a:r>
                    </a:p>
                    <a:p>
                      <a:pPr marL="685800" marR="0" lvl="0" indent="-342900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/>
                        <a:buChar char=""/>
                      </a:pPr>
                      <a:r>
                        <a:rPr lang="en-US" sz="1600" dirty="0">
                          <a:effectLst/>
                        </a:rPr>
                        <a:t>Fear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Tasks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5200" y="1481328"/>
            <a:ext cx="5181600" cy="4767072"/>
          </a:xfrm>
        </p:spPr>
        <p:txBody>
          <a:bodyPr>
            <a:normAutofit lnSpcReduction="10000"/>
          </a:bodyPr>
          <a:lstStyle/>
          <a:p>
            <a:pPr>
              <a:spcAft>
                <a:spcPts val="2000"/>
              </a:spcAft>
            </a:pPr>
            <a:r>
              <a:rPr lang="en-US" dirty="0" smtClean="0"/>
              <a:t>By age 3 a person has the potential to master all these tasks—to be a mature, healthy person.</a:t>
            </a:r>
          </a:p>
          <a:p>
            <a:pPr>
              <a:spcAft>
                <a:spcPts val="2000"/>
              </a:spcAft>
            </a:pPr>
            <a:r>
              <a:rPr lang="en-US" dirty="0" smtClean="0"/>
              <a:t>You can go through life never mastering some of these personal tasks.</a:t>
            </a:r>
          </a:p>
          <a:p>
            <a:pPr>
              <a:spcAft>
                <a:spcPts val="2000"/>
              </a:spcAft>
            </a:pPr>
            <a:r>
              <a:rPr lang="en-US" dirty="0" smtClean="0"/>
              <a:t>You can begin today to master any one of these tasks.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Infant Stage:  Birth through 3 yrs.</a:t>
            </a:r>
            <a:endParaRPr lang="en-US" dirty="0"/>
          </a:p>
        </p:txBody>
      </p:sp>
      <p:pic>
        <p:nvPicPr>
          <p:cNvPr id="7" name="Picture 6" descr="page 3.jpg"/>
          <p:cNvPicPr>
            <a:picLocks noChangeAspect="1"/>
          </p:cNvPicPr>
          <p:nvPr/>
        </p:nvPicPr>
        <p:blipFill>
          <a:blip r:embed="rId2" cstate="print"/>
          <a:srcRect l="8301" t="22222" r="66637" b="46667"/>
          <a:stretch>
            <a:fillRect/>
          </a:stretch>
        </p:blipFill>
        <p:spPr>
          <a:xfrm>
            <a:off x="-152400" y="1295400"/>
            <a:ext cx="3699838" cy="5943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Infant </a:t>
            </a:r>
            <a:r>
              <a:rPr lang="en-US" dirty="0" smtClean="0"/>
              <a:t>Stage:  Birth through 3 yrs.</a:t>
            </a:r>
            <a:endParaRPr lang="en-US" dirty="0"/>
          </a:p>
        </p:txBody>
      </p:sp>
      <p:pic>
        <p:nvPicPr>
          <p:cNvPr id="7" name="Picture 6" descr="page 3.jpg"/>
          <p:cNvPicPr>
            <a:picLocks noChangeAspect="1"/>
          </p:cNvPicPr>
          <p:nvPr/>
        </p:nvPicPr>
        <p:blipFill>
          <a:blip r:embed="rId2" cstate="print"/>
          <a:srcRect l="8301" t="22222" r="9739" b="46667"/>
          <a:stretch>
            <a:fillRect/>
          </a:stretch>
        </p:blipFill>
        <p:spPr>
          <a:xfrm>
            <a:off x="-76200" y="1523999"/>
            <a:ext cx="9220200" cy="452922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 Child Stage</a:t>
            </a:r>
            <a:r>
              <a:rPr lang="en-US" dirty="0" smtClean="0"/>
              <a:t>:  </a:t>
            </a:r>
            <a:r>
              <a:rPr lang="en-US" dirty="0" smtClean="0"/>
              <a:t>age 4-12 yrs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077200" cy="4525963"/>
          </a:xfrm>
        </p:spPr>
        <p:txBody>
          <a:bodyPr/>
          <a:lstStyle/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Primary Task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C00000"/>
                </a:solidFill>
              </a:rPr>
              <a:t>Taking care of self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Primary Resulting Problem </a:t>
            </a:r>
            <a:br>
              <a:rPr lang="en-US" b="1" dirty="0" smtClean="0"/>
            </a:br>
            <a:r>
              <a:rPr lang="en-US" dirty="0" smtClean="0"/>
              <a:t>if personal task is not completed: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Not taking responsibility for self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(This is what you will see in their adult life if they have failed to master the personal tasks at this stage.)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Child </a:t>
            </a:r>
            <a:r>
              <a:rPr lang="en-US" dirty="0" smtClean="0"/>
              <a:t>Stage:  Age 4 - 12 yrs.</a:t>
            </a:r>
            <a:endParaRPr lang="en-US" dirty="0"/>
          </a:p>
        </p:txBody>
      </p:sp>
      <p:pic>
        <p:nvPicPr>
          <p:cNvPr id="7" name="Picture 6" descr="Page_4.jpg"/>
          <p:cNvPicPr>
            <a:picLocks noChangeAspect="1"/>
          </p:cNvPicPr>
          <p:nvPr/>
        </p:nvPicPr>
        <p:blipFill>
          <a:blip r:embed="rId2" cstate="print"/>
          <a:srcRect l="6863" t="20000" r="6863" b="46667"/>
          <a:stretch>
            <a:fillRect/>
          </a:stretch>
        </p:blipFill>
        <p:spPr>
          <a:xfrm>
            <a:off x="152400" y="1143000"/>
            <a:ext cx="9296400" cy="4648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-228600" y="24384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92691"/>
          </a:xfrm>
        </p:spPr>
        <p:txBody>
          <a:bodyPr/>
          <a:lstStyle/>
          <a:p>
            <a:r>
              <a:rPr lang="en-US" dirty="0" smtClean="0"/>
              <a:t>They realized the </a:t>
            </a:r>
            <a:r>
              <a:rPr lang="en-US" dirty="0" smtClean="0"/>
              <a:t>need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both </a:t>
            </a:r>
            <a:r>
              <a:rPr lang="en-US" dirty="0" smtClean="0"/>
              <a:t>evangelism and discipleship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Early failures of seeing drug addicts find freedom from addiction.</a:t>
            </a:r>
            <a:endParaRPr lang="en-US" i="1" dirty="0"/>
          </a:p>
        </p:txBody>
      </p:sp>
      <p:pic>
        <p:nvPicPr>
          <p:cNvPr id="6" name="Picture 6" descr="Frank Reynolds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733800" cy="284507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8" y="3505201"/>
            <a:ext cx="3362362" cy="284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644749"/>
              </p:ext>
            </p:extLst>
          </p:nvPr>
        </p:nvGraphicFramePr>
        <p:xfrm>
          <a:off x="609600" y="1524000"/>
          <a:ext cx="81534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913"/>
                <a:gridCol w="2795281"/>
                <a:gridCol w="2721206"/>
              </a:tblGrid>
              <a:tr h="564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Personal Task #2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Bible Verses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Action Steps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2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600" dirty="0">
                          <a:effectLst/>
                        </a:rPr>
                        <a:t>Learns what brings personal satisfaction.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Tasks</a:t>
            </a:r>
          </a:p>
        </p:txBody>
      </p:sp>
    </p:spTree>
    <p:extLst>
      <p:ext uri="{BB962C8B-B14F-4D97-AF65-F5344CB8AC3E}">
        <p14:creationId xmlns:p14="http://schemas.microsoft.com/office/powerpoint/2010/main" val="70141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Contact us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www.Globaltc.org</a:t>
            </a:r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4800" dirty="0" smtClean="0"/>
              <a:t>www.iTeenChallenge.org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 descr="GTC logo gold on gold 72 dp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5567" y="4419600"/>
            <a:ext cx="3658433" cy="20324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688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Dysfunctional </a:t>
            </a:r>
          </a:p>
          <a:p>
            <a:pPr>
              <a:buNone/>
            </a:pPr>
            <a:r>
              <a:rPr lang="en-US" dirty="0" smtClean="0"/>
              <a:t>sinner 		+ Salvation = Dysfunctional 						Christian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does one become a </a:t>
            </a:r>
            <a:r>
              <a:rPr lang="en-US" dirty="0" smtClean="0">
                <a:solidFill>
                  <a:schemeClr val="accent2"/>
                </a:solidFill>
              </a:rPr>
              <a:t>healthy</a:t>
            </a:r>
            <a:r>
              <a:rPr lang="en-US" dirty="0" smtClean="0"/>
              <a:t> Christian?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Christian discipleship!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Salvation does not automatically or instantly turn you into a </a:t>
            </a:r>
            <a:r>
              <a:rPr lang="en-US" u="sng" dirty="0" smtClean="0"/>
              <a:t>healthy</a:t>
            </a:r>
            <a:r>
              <a:rPr lang="en-US" dirty="0" smtClean="0"/>
              <a:t> Christian disciple.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8229600" cy="4919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Jeremiah 29:11 </a:t>
            </a:r>
            <a:r>
              <a:rPr lang="en-US" sz="1800" dirty="0" smtClean="0"/>
              <a:t>NIV</a:t>
            </a:r>
            <a:endParaRPr lang="en-US" dirty="0" smtClean="0"/>
          </a:p>
          <a:p>
            <a:pPr>
              <a:spcAft>
                <a:spcPts val="1500"/>
              </a:spcAft>
            </a:pPr>
            <a:r>
              <a:rPr lang="en-US" dirty="0" smtClean="0"/>
              <a:t>“For I know the plans I have for you,” declares the </a:t>
            </a:r>
            <a:r>
              <a:rPr lang="en-US" cap="small" dirty="0" smtClean="0"/>
              <a:t>Lord,</a:t>
            </a:r>
            <a:r>
              <a:rPr lang="en-US" dirty="0" smtClean="0"/>
              <a:t> “plans to prosper you and not to harm you, plans to give you hope and a future.”</a:t>
            </a:r>
          </a:p>
          <a:p>
            <a:r>
              <a:rPr lang="en-US" dirty="0" smtClean="0"/>
              <a:t>What are the plans that God has for you specifically?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reach the full potential in life that God desires for you?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690872"/>
          </a:xfrm>
        </p:spPr>
        <p:txBody>
          <a:bodyPr>
            <a:normAutofit/>
          </a:bodyPr>
          <a:lstStyle/>
          <a:p>
            <a:r>
              <a:rPr lang="en-US" i="1" dirty="0" smtClean="0"/>
              <a:t>Jesus </a:t>
            </a:r>
            <a:r>
              <a:rPr lang="en-US" i="1" dirty="0" smtClean="0"/>
              <a:t>from the Parable of the Sower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Matthew 13:23 </a:t>
            </a:r>
            <a:r>
              <a:rPr lang="en-US" sz="1800" dirty="0" smtClean="0"/>
              <a:t>NIV</a:t>
            </a:r>
            <a:endParaRPr lang="en-US" dirty="0" smtClean="0"/>
          </a:p>
          <a:p>
            <a:pPr>
              <a:spcAft>
                <a:spcPts val="1500"/>
              </a:spcAft>
              <a:buNone/>
            </a:pPr>
            <a:r>
              <a:rPr lang="en-US" dirty="0" smtClean="0"/>
              <a:t>	But the one who received the seed that fell on good soil is the man who hears the word and understands it. He produces a crop, yielding a </a:t>
            </a:r>
            <a:r>
              <a:rPr lang="en-US" dirty="0" smtClean="0">
                <a:solidFill>
                  <a:srgbClr val="FF0000"/>
                </a:solidFill>
              </a:rPr>
              <a:t>hundred</a:t>
            </a:r>
            <a:r>
              <a:rPr lang="en-US" dirty="0" smtClean="0"/>
              <a:t>, sixty or thirty times what was sown</a:t>
            </a:r>
            <a:r>
              <a:rPr lang="en-US" dirty="0" smtClean="0"/>
              <a:t>.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What would your life look like if you were producing a “hundred times” what was sown?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reach the full potential in life that God desires for you?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the Bible say?</a:t>
            </a:r>
          </a:p>
          <a:p>
            <a:r>
              <a:rPr lang="en-US" dirty="0" smtClean="0"/>
              <a:t>Psalm 1:1-3 NIV</a:t>
            </a:r>
          </a:p>
          <a:p>
            <a:r>
              <a:rPr lang="en-US" dirty="0" smtClean="0"/>
              <a:t>Blessed is the man who does not walk in the counsel of the wicked or stand in the way of sinners or sit in the seat of mockers. </a:t>
            </a:r>
            <a:br>
              <a:rPr lang="en-US" dirty="0" smtClean="0"/>
            </a:br>
            <a:r>
              <a:rPr lang="en-US" b="1" baseline="30000" dirty="0" smtClean="0"/>
              <a:t>2 </a:t>
            </a:r>
            <a:r>
              <a:rPr lang="en-US" dirty="0" smtClean="0"/>
              <a:t>But his delight is in the law of the </a:t>
            </a:r>
            <a:r>
              <a:rPr lang="en-US" cap="small" dirty="0" smtClean="0"/>
              <a:t>Lord,</a:t>
            </a:r>
            <a:r>
              <a:rPr lang="en-US" dirty="0" smtClean="0"/>
              <a:t> and on his law he meditates day and night.</a:t>
            </a:r>
            <a:br>
              <a:rPr lang="en-US" dirty="0" smtClean="0"/>
            </a:br>
            <a:r>
              <a:rPr lang="en-US" b="1" baseline="30000" dirty="0" smtClean="0"/>
              <a:t>3 </a:t>
            </a:r>
            <a:r>
              <a:rPr lang="en-US" dirty="0" smtClean="0"/>
              <a:t>He is like a tree planted by streams of water,</a:t>
            </a:r>
            <a:br>
              <a:rPr lang="en-US" dirty="0" smtClean="0"/>
            </a:br>
            <a:r>
              <a:rPr lang="en-US" dirty="0" smtClean="0"/>
              <a:t>which yields its fruit in season and whose leaf does not wither. Whatever he does prospers.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does God look for to determine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if </a:t>
            </a:r>
            <a:r>
              <a:rPr lang="en-US" sz="3200" dirty="0" smtClean="0"/>
              <a:t>a person is a healthy disciple?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 you measure the progress of a new Christian’s growth?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How do you know if this person is on a path to healthy spiritual growth?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01469"/>
            <a:ext cx="4038600" cy="2682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Content Placeholder 7" descr="Life Model cover Study gu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454"/>
          <a:stretch>
            <a:fillRect/>
          </a:stretch>
        </p:blipFill>
        <p:spPr>
          <a:xfrm>
            <a:off x="4495800" y="260257"/>
            <a:ext cx="4510105" cy="5802405"/>
          </a:xfrm>
        </p:spPr>
      </p:pic>
      <p:pic>
        <p:nvPicPr>
          <p:cNvPr id="9" name="Picture 8" descr="Life Model cover.jpg"/>
          <p:cNvPicPr>
            <a:picLocks noChangeAspect="1"/>
          </p:cNvPicPr>
          <p:nvPr/>
        </p:nvPicPr>
        <p:blipFill>
          <a:blip r:embed="rId3" cstate="print"/>
          <a:srcRect r="37775" b="28889"/>
          <a:stretch>
            <a:fillRect/>
          </a:stretch>
        </p:blipFill>
        <p:spPr>
          <a:xfrm>
            <a:off x="762000" y="1077583"/>
            <a:ext cx="3483885" cy="547561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indent="-3657600">
              <a:spcAft>
                <a:spcPts val="1000"/>
              </a:spcAft>
              <a:buNone/>
              <a:tabLst>
                <a:tab pos="463550" algn="l"/>
              </a:tabLst>
            </a:pPr>
            <a:r>
              <a:rPr lang="en-US" dirty="0" smtClean="0"/>
              <a:t>1.	The Infant Stage	Birth to 3	</a:t>
            </a:r>
          </a:p>
          <a:p>
            <a:pPr marL="3657600" indent="-3657600">
              <a:spcAft>
                <a:spcPts val="1000"/>
              </a:spcAft>
              <a:buNone/>
              <a:tabLst>
                <a:tab pos="463550" algn="l"/>
              </a:tabLst>
            </a:pPr>
            <a:r>
              <a:rPr lang="en-US" dirty="0" smtClean="0"/>
              <a:t>2.	The Child Stage	Age 4 - 12	</a:t>
            </a:r>
          </a:p>
          <a:p>
            <a:pPr marL="3657600" indent="-3657600">
              <a:spcAft>
                <a:spcPts val="1000"/>
              </a:spcAft>
              <a:buNone/>
              <a:tabLst>
                <a:tab pos="463550" algn="l"/>
              </a:tabLst>
            </a:pPr>
            <a:r>
              <a:rPr lang="en-US" dirty="0" smtClean="0"/>
              <a:t>3.	The Adult Stage	Age 13 – to birth of 1</a:t>
            </a:r>
            <a:r>
              <a:rPr lang="en-US" baseline="30000" dirty="0" smtClean="0"/>
              <a:t>st</a:t>
            </a:r>
            <a:r>
              <a:rPr lang="en-US" dirty="0" smtClean="0"/>
              <a:t> child</a:t>
            </a:r>
          </a:p>
          <a:p>
            <a:pPr marL="3657600" indent="-3657600">
              <a:buNone/>
              <a:tabLst>
                <a:tab pos="463550" algn="l"/>
              </a:tabLst>
            </a:pPr>
            <a:r>
              <a:rPr lang="en-US" dirty="0" smtClean="0"/>
              <a:t>4.	The Parent Stage	Birth of 1</a:t>
            </a:r>
            <a:r>
              <a:rPr lang="en-US" baseline="30000" dirty="0" smtClean="0"/>
              <a:t>st</a:t>
            </a:r>
            <a:r>
              <a:rPr lang="en-US" dirty="0" smtClean="0"/>
              <a:t> child until youngest child has become an adult</a:t>
            </a:r>
          </a:p>
          <a:p>
            <a:pPr marL="3657600" indent="-3657600">
              <a:buNone/>
              <a:tabLst>
                <a:tab pos="463550" algn="l"/>
              </a:tabLst>
            </a:pPr>
            <a:r>
              <a:rPr lang="en-US" dirty="0" smtClean="0"/>
              <a:t>5.	The Elder Stage	Beginning when youngest child has become an adult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Stages of Life / Indicators of Maturity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1931</TotalTime>
  <Words>630</Words>
  <Application>Microsoft Office PowerPoint</Application>
  <PresentationFormat>On-screen Show (4:3)</PresentationFormat>
  <Paragraphs>201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What does a healthy disciple look like? Signs of healthy living</vt:lpstr>
      <vt:lpstr>Early failures of seeing drug addicts find freedom from addiction.</vt:lpstr>
      <vt:lpstr>Salvation does not automatically or instantly turn you into a healthy Christian disciple.</vt:lpstr>
      <vt:lpstr>How do you reach the full potential in life that God desires for you?</vt:lpstr>
      <vt:lpstr>How do you reach the full potential in life that God desires for you?</vt:lpstr>
      <vt:lpstr>What does God look for to determine  if a person is a healthy disciple?</vt:lpstr>
      <vt:lpstr>How do you measure the progress of a new Christian’s growth?  How do you know if this person is on a path to healthy spiritual growth?</vt:lpstr>
      <vt:lpstr>PowerPoint Presentation</vt:lpstr>
      <vt:lpstr>Stages of Life / Indicators of Maturity</vt:lpstr>
      <vt:lpstr>1. Infant Stage:  Birth through 3 yrs.</vt:lpstr>
      <vt:lpstr>1. Infant Stage:  Birth through 3 yrs.</vt:lpstr>
      <vt:lpstr>Personal Tasks  are not a self help path to health.  How do I master these personal tasks as a healthy disciple of God?</vt:lpstr>
      <vt:lpstr>Personal Tasks</vt:lpstr>
      <vt:lpstr>Personal Tasks</vt:lpstr>
      <vt:lpstr>Personal Tasks</vt:lpstr>
      <vt:lpstr>Infant Stage:  Birth through 3 yrs.</vt:lpstr>
      <vt:lpstr>1. Infant Stage:  Birth through 3 yrs.</vt:lpstr>
      <vt:lpstr>2. Child Stage:  age 4-12 yrs.</vt:lpstr>
      <vt:lpstr>2. Child Stage:  Age 4 - 12 yrs.</vt:lpstr>
      <vt:lpstr>Personal Tasks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Teen Challenge Ministry</dc:title>
  <dc:creator>Gregg Fischer</dc:creator>
  <cp:lastModifiedBy>Dave Batty</cp:lastModifiedBy>
  <cp:revision>42</cp:revision>
  <cp:lastPrinted>2014-03-15T11:23:54Z</cp:lastPrinted>
  <dcterms:created xsi:type="dcterms:W3CDTF">2009-06-30T20:45:33Z</dcterms:created>
  <dcterms:modified xsi:type="dcterms:W3CDTF">2014-03-15T19:34:54Z</dcterms:modified>
</cp:coreProperties>
</file>