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0" r:id="rId3"/>
    <p:sldId id="260" r:id="rId4"/>
    <p:sldId id="267" r:id="rId5"/>
    <p:sldId id="276" r:id="rId6"/>
    <p:sldId id="294" r:id="rId7"/>
    <p:sldId id="29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99" r:id="rId16"/>
    <p:sldId id="284" r:id="rId17"/>
    <p:sldId id="285" r:id="rId18"/>
    <p:sldId id="286" r:id="rId19"/>
    <p:sldId id="287" r:id="rId20"/>
    <p:sldId id="288" r:id="rId21"/>
    <p:sldId id="289" r:id="rId22"/>
    <p:sldId id="298" r:id="rId23"/>
    <p:sldId id="297" r:id="rId24"/>
    <p:sldId id="296" r:id="rId25"/>
  </p:sldIdLst>
  <p:sldSz cx="9144000" cy="6858000" type="screen4x3"/>
  <p:notesSz cx="6858000" cy="9144000"/>
  <p:embeddedFontLst>
    <p:embeddedFont>
      <p:font typeface="Tahoma" pitchFamily="34" charset="0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7" autoAdjust="0"/>
    <p:restoredTop sz="94660"/>
  </p:normalViewPr>
  <p:slideViewPr>
    <p:cSldViewPr>
      <p:cViewPr varScale="1">
        <p:scale>
          <a:sx n="73" d="100"/>
          <a:sy n="73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CF2DA8C-8681-46AE-9B1D-F7E87ABC08A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D7B0DE9-6AFB-4690-AC12-E6F90C295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3EAD45B-895C-4B63-A0D3-967B618F17E1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B8C5276-7A28-425E-84E5-BDD43123A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42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F1FAC3-746B-4490-902A-37C252D5A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6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996D-AEC7-44FD-B694-8162A256F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5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46A61-B0F0-4E70-829E-91EA98369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7F8E-29B6-4F4D-A8B8-1F5E4704F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18FF7-AF20-47C6-82BB-F161BE28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2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870C-13E4-45BF-B4FE-4F60328DB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C4176-A714-4775-B3C2-0214B14DE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1D6A3-28B9-48A1-B688-AE252583F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2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E2B4B-FE7F-4104-86C7-53DCA3C9A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C3AC-DFD0-4D0A-9A96-09F539611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0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FD40-AD10-4017-BBF6-BDDCE1C31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 u="none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 u="none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 u="none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A6DE4F6-B2C4-40B1-BDEA-E01040CA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31925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Schüler-Lern-Verträge</a:t>
            </a:r>
            <a:r>
              <a:rPr lang="en-US" b="1" dirty="0" smtClean="0"/>
              <a:t> </a:t>
            </a:r>
            <a:r>
              <a:rPr lang="en-US" b="1" dirty="0" err="1" smtClean="0"/>
              <a:t>abschließen</a:t>
            </a:r>
            <a:endParaRPr lang="en-US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pPr eaLnBrk="1" hangingPunct="1"/>
            <a:r>
              <a:rPr lang="en-US" b="1" smtClean="0"/>
              <a:t>Von Dave Batty</a:t>
            </a:r>
          </a:p>
          <a:p>
            <a:pPr eaLnBrk="1" hangingPunct="1"/>
            <a:endParaRPr lang="en-US" b="1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08DD36-E6F6-4493-8A34-598D7339EC8D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33800"/>
            <a:ext cx="3657298" cy="2035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Einheit 2  Selbstwahrnehmung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		 Fragebogen entwickeln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1. Wo im Bereich der Selbstwahrnehmung brauchst du noch Verbesserung?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2. Welche Hinderungen oder Fragen hast du mit deinem Selbstbild?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3. Wo im Bereich des Umgangs mit Autorität brauchst du noch Verbesserung?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4. Welche Probleme oder Fragen hast du mit Autorität?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5. In welchem Bereich von Beziehungen mit anderen brauchst du noch Verbesserung?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4FD36-8EFA-4242-B87D-9FC331C22CD5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Einheit 2  Selbstwahrnehmung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		 Fragebogen entwickeln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dirty="0" smtClean="0"/>
              <a:t>6. </a:t>
            </a:r>
            <a:r>
              <a:rPr lang="en-US" sz="2800" dirty="0" err="1" smtClean="0"/>
              <a:t>Welche</a:t>
            </a:r>
            <a:r>
              <a:rPr lang="en-US" sz="2800" dirty="0" smtClean="0"/>
              <a:t> </a:t>
            </a:r>
            <a:r>
              <a:rPr lang="en-US" sz="2800" dirty="0" err="1" smtClean="0"/>
              <a:t>Fragen</a:t>
            </a:r>
            <a:r>
              <a:rPr lang="en-US" sz="2800" dirty="0" smtClean="0"/>
              <a:t> </a:t>
            </a:r>
            <a:r>
              <a:rPr lang="en-US" sz="2800" dirty="0" err="1" smtClean="0"/>
              <a:t>oder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Probleme</a:t>
            </a:r>
            <a:r>
              <a:rPr lang="en-US" sz="2800" dirty="0" smtClean="0"/>
              <a:t> hast du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Umgang</a:t>
            </a:r>
            <a:r>
              <a:rPr lang="en-US" sz="2800" dirty="0" smtClean="0"/>
              <a:t> </a:t>
            </a:r>
            <a:r>
              <a:rPr lang="en-US" sz="2800" dirty="0" err="1" smtClean="0"/>
              <a:t>mit</a:t>
            </a:r>
            <a:r>
              <a:rPr lang="en-US" sz="2800" dirty="0" smtClean="0"/>
              <a:t> </a:t>
            </a:r>
            <a:r>
              <a:rPr lang="en-US" sz="2800" dirty="0" err="1" smtClean="0"/>
              <a:t>anderen</a:t>
            </a:r>
            <a:r>
              <a:rPr lang="en-US" sz="2800" dirty="0" smtClean="0"/>
              <a:t> Menschen?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/>
              <a:t>7. In </a:t>
            </a:r>
            <a:r>
              <a:rPr lang="en-US" sz="2800" dirty="0" err="1" smtClean="0"/>
              <a:t>deiner</a:t>
            </a:r>
            <a:r>
              <a:rPr lang="en-US" sz="2800" dirty="0" smtClean="0"/>
              <a:t> </a:t>
            </a:r>
            <a:r>
              <a:rPr lang="en-US" sz="2800" dirty="0" err="1" smtClean="0"/>
              <a:t>Beziehung</a:t>
            </a:r>
            <a:r>
              <a:rPr lang="en-US" sz="2800" dirty="0" smtClean="0"/>
              <a:t> </a:t>
            </a:r>
            <a:r>
              <a:rPr lang="en-US" sz="2800" dirty="0" err="1" smtClean="0"/>
              <a:t>mit</a:t>
            </a:r>
            <a:r>
              <a:rPr lang="en-US" sz="2800" dirty="0" smtClean="0"/>
              <a:t> </a:t>
            </a:r>
            <a:r>
              <a:rPr lang="en-US" sz="2800" dirty="0" err="1" smtClean="0"/>
              <a:t>Gott</a:t>
            </a:r>
            <a:r>
              <a:rPr lang="en-US" sz="2800" dirty="0" smtClean="0"/>
              <a:t>, </a:t>
            </a:r>
            <a:r>
              <a:rPr lang="en-US" sz="2800" dirty="0" err="1" smtClean="0"/>
              <a:t>wo</a:t>
            </a:r>
            <a:r>
              <a:rPr lang="en-US" sz="2800" dirty="0" smtClean="0"/>
              <a:t> </a:t>
            </a:r>
            <a:r>
              <a:rPr lang="en-US" sz="2800" dirty="0" err="1" smtClean="0"/>
              <a:t>musst</a:t>
            </a:r>
            <a:r>
              <a:rPr lang="en-US" sz="2800" dirty="0" smtClean="0"/>
              <a:t> du </a:t>
            </a:r>
            <a:r>
              <a:rPr lang="en-US" sz="2800" dirty="0" err="1" smtClean="0"/>
              <a:t>dich</a:t>
            </a:r>
            <a:r>
              <a:rPr lang="en-US" sz="2800" dirty="0" smtClean="0"/>
              <a:t> </a:t>
            </a:r>
            <a:r>
              <a:rPr lang="en-US" sz="2800" dirty="0" err="1" smtClean="0"/>
              <a:t>noch</a:t>
            </a:r>
            <a:r>
              <a:rPr lang="en-US" sz="2800" dirty="0" smtClean="0"/>
              <a:t> </a:t>
            </a:r>
            <a:r>
              <a:rPr lang="en-US" sz="2800" dirty="0" err="1" smtClean="0"/>
              <a:t>verbessern</a:t>
            </a:r>
            <a:r>
              <a:rPr lang="en-US" sz="2800" dirty="0" smtClean="0"/>
              <a:t>?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/>
              <a:t>8. </a:t>
            </a:r>
            <a:r>
              <a:rPr lang="en-US" sz="2800" dirty="0" err="1" smtClean="0"/>
              <a:t>Nenne</a:t>
            </a:r>
            <a:r>
              <a:rPr lang="en-US" sz="2800" dirty="0" smtClean="0"/>
              <a:t> </a:t>
            </a:r>
            <a:r>
              <a:rPr lang="en-US" sz="2800" dirty="0" err="1" smtClean="0"/>
              <a:t>jede</a:t>
            </a:r>
            <a:r>
              <a:rPr lang="en-US" sz="2800" dirty="0" smtClean="0"/>
              <a:t> </a:t>
            </a:r>
            <a:r>
              <a:rPr lang="en-US" sz="2800" dirty="0" err="1" smtClean="0"/>
              <a:t>mögliche</a:t>
            </a:r>
            <a:r>
              <a:rPr lang="en-US" sz="2800" dirty="0" smtClean="0"/>
              <a:t> </a:t>
            </a:r>
            <a:r>
              <a:rPr lang="en-US" sz="2800" dirty="0" err="1" smtClean="0"/>
              <a:t>Frage</a:t>
            </a:r>
            <a:r>
              <a:rPr lang="en-US" sz="2800" dirty="0" smtClean="0"/>
              <a:t>, </a:t>
            </a:r>
            <a:r>
              <a:rPr lang="en-US" sz="2800" dirty="0" err="1" smtClean="0"/>
              <a:t>jedes</a:t>
            </a:r>
            <a:r>
              <a:rPr lang="en-US" sz="2800" dirty="0" smtClean="0"/>
              <a:t> </a:t>
            </a:r>
            <a:r>
              <a:rPr lang="en-US" sz="2800" dirty="0" err="1" smtClean="0"/>
              <a:t>mögl</a:t>
            </a:r>
            <a:r>
              <a:rPr lang="en-US" sz="2800" dirty="0" smtClean="0"/>
              <a:t>. Problem </a:t>
            </a:r>
            <a:r>
              <a:rPr lang="en-US" sz="2800" dirty="0" err="1" smtClean="0"/>
              <a:t>zwischen</a:t>
            </a:r>
            <a:r>
              <a:rPr lang="en-US" sz="2800" dirty="0" smtClean="0"/>
              <a:t> </a:t>
            </a:r>
            <a:r>
              <a:rPr lang="en-US" sz="2800" dirty="0" err="1" smtClean="0"/>
              <a:t>dir</a:t>
            </a:r>
            <a:r>
              <a:rPr lang="en-US" sz="2800" dirty="0" smtClean="0"/>
              <a:t> und </a:t>
            </a:r>
            <a:r>
              <a:rPr lang="en-US" sz="2800" dirty="0" err="1" smtClean="0"/>
              <a:t>deiner</a:t>
            </a:r>
            <a:r>
              <a:rPr lang="en-US" sz="2800" dirty="0" smtClean="0"/>
              <a:t> </a:t>
            </a:r>
            <a:r>
              <a:rPr lang="en-US" sz="2800" dirty="0" err="1" smtClean="0"/>
              <a:t>Beziehung</a:t>
            </a:r>
            <a:r>
              <a:rPr lang="en-US" sz="2800" dirty="0" smtClean="0"/>
              <a:t> </a:t>
            </a:r>
            <a:r>
              <a:rPr lang="en-US" sz="2800" dirty="0" err="1" smtClean="0"/>
              <a:t>zu</a:t>
            </a:r>
            <a:r>
              <a:rPr lang="en-US" sz="2800" dirty="0" smtClean="0"/>
              <a:t> </a:t>
            </a:r>
            <a:r>
              <a:rPr lang="en-US" sz="2800" dirty="0" err="1" smtClean="0"/>
              <a:t>Gott</a:t>
            </a:r>
            <a:endParaRPr lang="en-US" sz="2800" dirty="0" smtClean="0"/>
          </a:p>
          <a:p>
            <a:pPr marL="609600" indent="-609600" eaLnBrk="1" hangingPunct="1">
              <a:buFontTx/>
              <a:buNone/>
            </a:pPr>
            <a:r>
              <a:rPr lang="en-US" sz="2800" dirty="0" smtClean="0"/>
              <a:t>9. </a:t>
            </a:r>
            <a:r>
              <a:rPr lang="en-US" sz="2800" dirty="0" err="1" smtClean="0"/>
              <a:t>Musst</a:t>
            </a:r>
            <a:r>
              <a:rPr lang="en-US" sz="2800" dirty="0" smtClean="0"/>
              <a:t> du </a:t>
            </a:r>
            <a:r>
              <a:rPr lang="en-US" sz="2800" dirty="0" err="1" smtClean="0"/>
              <a:t>dich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Bereich</a:t>
            </a:r>
            <a:r>
              <a:rPr lang="en-US" sz="2800" dirty="0" smtClean="0"/>
              <a:t> </a:t>
            </a:r>
            <a:r>
              <a:rPr lang="en-US" sz="2800" dirty="0" err="1" smtClean="0"/>
              <a:t>Vergebung</a:t>
            </a:r>
            <a:r>
              <a:rPr lang="en-US" sz="2800" dirty="0" smtClean="0"/>
              <a:t> </a:t>
            </a:r>
            <a:r>
              <a:rPr lang="en-US" sz="2800" dirty="0" err="1" smtClean="0"/>
              <a:t>verbessern</a:t>
            </a:r>
            <a:r>
              <a:rPr lang="en-US" sz="2800" dirty="0" smtClean="0"/>
              <a:t>? </a:t>
            </a:r>
            <a:r>
              <a:rPr lang="en-US" sz="2800" dirty="0" err="1" smtClean="0"/>
              <a:t>Wie</a:t>
            </a:r>
            <a:r>
              <a:rPr lang="en-US" sz="2800" dirty="0" smtClean="0"/>
              <a:t>?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/>
              <a:t>10. </a:t>
            </a:r>
            <a:r>
              <a:rPr lang="en-US" sz="2800" dirty="0" err="1" smtClean="0"/>
              <a:t>Welchen</a:t>
            </a:r>
            <a:r>
              <a:rPr lang="en-US" sz="2800" dirty="0" smtClean="0"/>
              <a:t> </a:t>
            </a:r>
            <a:r>
              <a:rPr lang="en-US" sz="2800" dirty="0" err="1" smtClean="0"/>
              <a:t>Fragen</a:t>
            </a:r>
            <a:r>
              <a:rPr lang="en-US" sz="2800" dirty="0" smtClean="0"/>
              <a:t> hast du </a:t>
            </a:r>
            <a:r>
              <a:rPr lang="en-US" sz="2800" dirty="0" err="1" smtClean="0"/>
              <a:t>bezüglich</a:t>
            </a:r>
            <a:r>
              <a:rPr lang="en-US" sz="2800" dirty="0" smtClean="0"/>
              <a:t> </a:t>
            </a:r>
            <a:r>
              <a:rPr lang="en-US" sz="2800" dirty="0" err="1" smtClean="0"/>
              <a:t>Vergebung</a:t>
            </a:r>
            <a:r>
              <a:rPr lang="en-US" sz="2800" dirty="0" smtClean="0"/>
              <a:t>?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45225"/>
            <a:ext cx="39624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T505.22     iteenchallenge.org      Sept  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6C214-76FF-4F7C-AE40-5FE4A02BAAB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b="1" smtClean="0"/>
              <a:t>Vertrag 2</a:t>
            </a:r>
            <a:br>
              <a:rPr lang="en-US" sz="5400" b="1" smtClean="0"/>
            </a:br>
            <a:r>
              <a:rPr lang="en-US" sz="5400" b="1" smtClean="0"/>
              <a:t>Selbstwahrnehmung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Vertragslänge </a:t>
            </a:r>
          </a:p>
          <a:p>
            <a:pPr lvl="1" eaLnBrk="1" hangingPunct="1"/>
            <a:r>
              <a:rPr lang="en-US" b="1" i="1" smtClean="0"/>
              <a:t>Verträge sollten 4 Wochen lang sein</a:t>
            </a:r>
          </a:p>
          <a:p>
            <a:pPr eaLnBrk="1" hangingPunct="1"/>
            <a:r>
              <a:rPr lang="en-US" b="1" smtClean="0"/>
              <a:t>Ziele</a:t>
            </a:r>
          </a:p>
          <a:p>
            <a:pPr lvl="1" eaLnBrk="1" hangingPunct="1"/>
            <a:r>
              <a:rPr lang="en-US" b="1" i="1" smtClean="0"/>
              <a:t>Setze die Ziele des Schülers ent-sprechend des Fragebogens, dem Vertragstitel, und was du bei deinen Beobachtungen bezüglich seines Verhaltens erkennen konntest.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096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T505.22     iteenchallenge.org      Sept  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F4E00-0362-4BB4-BCE0-9B2A9539223E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79500"/>
          </a:xfrm>
        </p:spPr>
        <p:txBody>
          <a:bodyPr/>
          <a:lstStyle/>
          <a:p>
            <a:pPr eaLnBrk="1" hangingPunct="1"/>
            <a:r>
              <a:rPr lang="de-DE" sz="3200" b="1" dirty="0" smtClean="0"/>
              <a:t>Beispiele für Vertragsziele…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562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de-DE" sz="2800" dirty="0" smtClean="0"/>
              <a:t>Ich werde lernen, warum ein selbstständiger  Geist ein Feind Gottes ist.</a:t>
            </a: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/>
            </a:pPr>
            <a:r>
              <a:rPr lang="de-DE" sz="2800" dirty="0" smtClean="0"/>
              <a:t>Ich werde einen Bericht darüber führen, wie aufgeschlossen ich anderen gegenüber bin.</a:t>
            </a: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/>
            </a:pPr>
            <a:r>
              <a:rPr lang="de-DE" sz="2800" dirty="0" smtClean="0"/>
              <a:t>Ich werde lernen, warum ich Angst habe und anderen Menschen nicht traue.</a:t>
            </a: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/>
            </a:pPr>
            <a:r>
              <a:rPr lang="de-DE" sz="2800" dirty="0" smtClean="0"/>
              <a:t>Ich werde anfangen, ein Bewusstsein zu entwickeln, welche Zustimmungen Gott für mein Leben hat, sodass ich nicht mehr so empfindlich gegenüber Ablehnung bin.</a:t>
            </a: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/>
            </a:pPr>
            <a:r>
              <a:rPr lang="de-DE" sz="2800" dirty="0" smtClean="0"/>
              <a:t>Ich werde lernen, mit Kritik besser umzugehen.</a:t>
            </a: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/>
            </a:pPr>
            <a:r>
              <a:rPr lang="de-DE" sz="2800" dirty="0" smtClean="0"/>
              <a:t>Ich werde aufhören, mich selbst als den “geborenen Verlierer” zu sehen, und mit negativen Kommentaren zu mir selbst aufhören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245225"/>
            <a:ext cx="5562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T505.22     iteenchallenge.org      Sept  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4028F-81B3-4A04-8067-2510ABA230AF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82000" cy="5943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ahoma" pitchFamily="34" charset="0"/>
              <a:buAutoNum type="arabicPeriod" startAt="7"/>
            </a:pPr>
            <a:r>
              <a:rPr lang="de-DE" sz="2800" dirty="0" smtClean="0"/>
              <a:t>Ich werde anfangen, mich als ein Kind Gottes zu sehen.</a:t>
            </a:r>
          </a:p>
          <a:p>
            <a:pPr marL="457200" indent="-457200" eaLnBrk="1" hangingPunct="1">
              <a:lnSpc>
                <a:spcPct val="90000"/>
              </a:lnSpc>
              <a:buFont typeface="Tahoma" pitchFamily="34" charset="0"/>
              <a:buAutoNum type="arabicPeriod" startAt="7"/>
            </a:pPr>
            <a:r>
              <a:rPr lang="de-DE" sz="2800" dirty="0" smtClean="0"/>
              <a:t>Wer bin ich? Sehnsucht entwickeln, um zu spüren, was es bedeutet, im Bild Gottes gemacht worden zu sein.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40000"/>
              </a:spcAft>
              <a:buFont typeface="Tahoma" pitchFamily="34" charset="0"/>
              <a:buAutoNum type="arabicPeriod" startAt="9"/>
            </a:pPr>
            <a:r>
              <a:rPr lang="de-DE" sz="2800" dirty="0" smtClean="0"/>
              <a:t>Ich werde anfangen, Gott zu vertrauen mit allem was ich bin und wie ich mich in der Zukunft sehe.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40000"/>
              </a:spcAft>
              <a:buFont typeface="Tahoma" pitchFamily="34" charset="0"/>
              <a:buAutoNum type="arabicPeriod" startAt="9"/>
            </a:pPr>
            <a:r>
              <a:rPr lang="de-DE" sz="2800" dirty="0" smtClean="0"/>
              <a:t>Ich werde lernen, mich so zu sehen und zu handeln, wie Gott erschaffen und erdacht hat.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40000"/>
              </a:spcAft>
              <a:buFont typeface="Tahoma" pitchFamily="34" charset="0"/>
              <a:buAutoNum type="arabicPeriod" startAt="9"/>
            </a:pPr>
            <a:r>
              <a:rPr lang="de-DE" dirty="0" smtClean="0"/>
              <a:t>Ich werde lernen, dass Gott schlimme Kindheitserlebnisse und meine Fehler benutzen kann, 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24599"/>
            <a:ext cx="49530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T505.22     iteenchallenge.org      Sept  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9735B-DCF6-4A56-BEEB-8DDA2CF3EBB5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153400" cy="617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 typeface="Tahoma" pitchFamily="34" charset="0"/>
              <a:buNone/>
            </a:pPr>
            <a:r>
              <a:rPr lang="de-DE" sz="2800" smtClean="0">
                <a:solidFill>
                  <a:schemeClr val="hlink"/>
                </a:solidFill>
              </a:rPr>
              <a:t>11.</a:t>
            </a:r>
            <a:r>
              <a:rPr lang="de-DE" sz="2800" smtClean="0"/>
              <a:t>	… um mich zu seinem Kind zu machen, ein Zeugnis seiner Kraft.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 typeface="Tahoma" pitchFamily="34" charset="0"/>
              <a:buAutoNum type="arabicPeriod" startAt="12"/>
            </a:pPr>
            <a:r>
              <a:rPr lang="de-DE" sz="2800" smtClean="0"/>
              <a:t>Ich werde eine Liste schreiben mit 50 Dingen, für die ich danken kann, um mir zu zeigen, dass Gott mir nach allem viel gegeben hat.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 typeface="Tahoma" pitchFamily="34" charset="0"/>
              <a:buAutoNum type="arabicPeriod" startAt="13"/>
            </a:pPr>
            <a:r>
              <a:rPr lang="de-DE" sz="2800" smtClean="0"/>
              <a:t>Ich werde meine verärgerliche, mitleidslose Schutzmaske ablegen, indem ich diejenigen um Vergebung bitte, denen ich sie demonstriert habe.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 typeface="Tahoma" pitchFamily="34" charset="0"/>
              <a:buAutoNum type="arabicPeriod" startAt="13"/>
            </a:pPr>
            <a:r>
              <a:rPr lang="de-DE" sz="2800" smtClean="0"/>
              <a:t>Ich werde lernen, dass ich in den Augen Gottes eine wertvolle Person bin.			Ich werde mich nicht hängen lassen.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 typeface="Tahoma" pitchFamily="34" charset="0"/>
              <a:buAutoNum type="arabicPeriod" startAt="13"/>
            </a:pPr>
            <a:r>
              <a:rPr lang="de-DE" sz="2800" smtClean="0"/>
              <a:t>Ich werde lernen, dass Gott mich gebrauchen kann.</a:t>
            </a:r>
            <a:endParaRPr lang="de-DE" sz="280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A7F8E-29B6-4F4D-A8B8-1F5E4704F7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Lektionen und Bibelstudium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en-US" sz="2800" b="1" smtClean="0"/>
              <a:t>Bücher</a:t>
            </a:r>
          </a:p>
          <a:p>
            <a:pPr lvl="1" eaLnBrk="1" hangingPunct="1"/>
            <a:r>
              <a:rPr lang="en-US" sz="2400" b="1" smtClean="0"/>
              <a:t>	</a:t>
            </a:r>
            <a:r>
              <a:rPr lang="en-US" sz="2400" smtClean="0"/>
              <a:t>Verbessere deine Selbstwahrnehmung</a:t>
            </a:r>
          </a:p>
          <a:p>
            <a:pPr lvl="1" eaLnBrk="1" hangingPunct="1"/>
            <a:r>
              <a:rPr lang="en-US" sz="2400" smtClean="0"/>
              <a:t>	Sei mutig anders zu sein</a:t>
            </a:r>
          </a:p>
          <a:p>
            <a:pPr lvl="1" eaLnBrk="1" hangingPunct="1"/>
            <a:r>
              <a:rPr lang="en-US" sz="2400" smtClean="0"/>
              <a:t>	Will the Real Phony Please Stand Up?</a:t>
            </a:r>
          </a:p>
          <a:p>
            <a:pPr lvl="1" eaLnBrk="1" hangingPunct="1"/>
            <a:r>
              <a:rPr lang="en-US" sz="2400" smtClean="0"/>
              <a:t>	Königreich des Selbst</a:t>
            </a:r>
          </a:p>
          <a:p>
            <a:pPr lvl="1" eaLnBrk="1" hangingPunct="1"/>
            <a:r>
              <a:rPr lang="en-US" sz="2400" smtClean="0"/>
              <a:t>	Siehe dich selbst wie Gott dich sieht</a:t>
            </a:r>
          </a:p>
          <a:p>
            <a:pPr lvl="1" eaLnBrk="1" hangingPunct="1"/>
            <a:r>
              <a:rPr lang="en-US" sz="2400" smtClean="0"/>
              <a:t>	Sieg über die Dunkelheit</a:t>
            </a:r>
          </a:p>
          <a:p>
            <a:pPr lvl="1" eaLnBrk="1" hangingPunct="1"/>
            <a:r>
              <a:rPr lang="en-US" sz="2400" smtClean="0"/>
              <a:t>	Heilung für verletzte Emotionen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E7FF2-BDB3-40B3-BE61-969B4E1B1A8E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Tahoma" pitchFamily="34" charset="0"/>
              <a:buAutoNum type="arabicPeriod" startAt="2"/>
            </a:pPr>
            <a:r>
              <a:rPr lang="en-US" b="1" smtClean="0"/>
              <a:t>Lektionen</a:t>
            </a:r>
          </a:p>
          <a:p>
            <a:pPr lvl="1" eaLnBrk="1" hangingPunct="1"/>
            <a:r>
              <a:rPr lang="en-US" smtClean="0"/>
              <a:t>Autoritäts Lektion &amp; Arbeitsblatt</a:t>
            </a:r>
          </a:p>
          <a:p>
            <a:pPr lvl="1" eaLnBrk="1" hangingPunct="1">
              <a:buFont typeface="Tahoma" pitchFamily="34" charset="0"/>
              <a:buNone/>
            </a:pPr>
            <a:endParaRPr lang="en-US" u="sng" smtClean="0"/>
          </a:p>
          <a:p>
            <a:pPr marL="514350" indent="-514350" eaLnBrk="1" hangingPunct="1">
              <a:buFont typeface="Tahoma" pitchFamily="34" charset="0"/>
              <a:buAutoNum type="arabicPeriod" startAt="3"/>
            </a:pPr>
            <a:r>
              <a:rPr lang="en-US" b="1" smtClean="0"/>
              <a:t>Arbeitsblätter</a:t>
            </a:r>
          </a:p>
          <a:p>
            <a:pPr lvl="1" eaLnBrk="1" hangingPunct="1"/>
            <a:r>
              <a:rPr lang="en-US" smtClean="0"/>
              <a:t>Prüfe den Ordner für Arbeitsblätter.</a:t>
            </a:r>
          </a:p>
          <a:p>
            <a:pPr lvl="1" eaLnBrk="1" hangingPunct="1"/>
            <a:endParaRPr lang="en-US" u="sng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90EFF-A14D-4F14-A4EC-137B256055F8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Charaktereigenschaften</a:t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indent="-742950" eaLnBrk="1" hangingPunct="1"/>
            <a:r>
              <a:rPr lang="en-US" sz="3600" smtClean="0"/>
              <a:t>Wähle mindestens </a:t>
            </a:r>
            <a:r>
              <a:rPr lang="en-US" sz="3600" u="sng" smtClean="0"/>
              <a:t>zwei</a:t>
            </a:r>
            <a:r>
              <a:rPr lang="en-US" sz="3600" smtClean="0"/>
              <a:t>, Überprüfe die Liste des Schülers. – Wenn ein Schüler mit einem Bereich größere Probleme hat, können wir eines für ihn auswählen, auch wenn es nicht auf seiner Liste steht.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70E42-C0ED-4D6A-92F8-CF5887B5127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/>
          <a:lstStyle/>
          <a:p>
            <a:pPr eaLnBrk="1" hangingPunct="1"/>
            <a:r>
              <a:rPr lang="en-US" sz="4000" b="1" smtClean="0"/>
              <a:t>Kurs Bibel auswendig lernen</a:t>
            </a:r>
            <a:r>
              <a:rPr lang="en-US" sz="4000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(Wähle 2 oder mehr je nach der Fähigkeit des Schülers)</a:t>
            </a: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endParaRPr 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        </a:t>
            </a:r>
            <a:r>
              <a:rPr lang="en-US" sz="2000" smtClean="0"/>
              <a:t>Philipper 1,6		Er, der ein Gutes Werk begonnen hat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	Philemon 1,6		bete darum aktiv zu werden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	Jeremia 19,11-13	weil ich die Pläne kenne für dich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	1. Korinther 10,13	keine Versuchung überwindet dich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	Sprüche 4,23		mehr als alles bewahre dein Herz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	Römerbrief 12,16	lebt in Frieden mit einander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	Epheser 4,22-24	lege den alten Menschen ab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	1. Petrus 2,13		fügt euch jeder Autorität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	Hebräer 13,17		gehorch den Ältesten in unterodrnung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	Römerbrief 13,1-2	ordne dich unter, weil Gott setzt ein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	Epheser 5,21		ordnet euch einander unter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	Jakobus 4,7-8		gehorche Gott, widerstehe dem Bösen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	1. Petrus 2,16		lebe in Freiheit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29E1B-ACF0-4C45-A0BF-12E3FDB67C98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Warum diese Verträge?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en-US" smtClean="0"/>
              <a:t>Konzentriertes Erlernen der Themen</a:t>
            </a:r>
          </a:p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en-US" smtClean="0"/>
              <a:t>Sinn für Fleiß, persönliches Engagement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Ermöglicht Flexibilität für versch. Schüler </a:t>
            </a:r>
          </a:p>
          <a:p>
            <a:pPr marL="990600" lvl="1" indent="-533400" eaLnBrk="1" hangingPunct="1"/>
            <a:r>
              <a:rPr lang="en-US" smtClean="0"/>
              <a:t>- das Ausbildungsniveau</a:t>
            </a:r>
          </a:p>
          <a:p>
            <a:pPr marL="990600" lvl="1" indent="-533400" eaLnBrk="1" hangingPunct="1"/>
            <a:r>
              <a:rPr lang="en-US" smtClean="0"/>
              <a:t>- Nöte</a:t>
            </a:r>
          </a:p>
          <a:p>
            <a:pPr marL="990600" lvl="1" indent="-533400" eaLnBrk="1" hangingPunct="1"/>
            <a:r>
              <a:rPr lang="en-US" smtClean="0"/>
              <a:t>- Interessen</a:t>
            </a:r>
          </a:p>
          <a:p>
            <a:pPr marL="990600" lvl="1" indent="-533400" eaLnBrk="1" hangingPunct="1"/>
            <a:r>
              <a:rPr lang="en-US" smtClean="0"/>
              <a:t>- religiösem Hintergrund</a:t>
            </a:r>
          </a:p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en-US" smtClean="0"/>
              <a:t>Vervollständigt deinen Dienst als Seelsorger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662E2-DCFE-4E59-8B6D-96790CCA4B0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74700"/>
          </a:xfrm>
        </p:spPr>
        <p:txBody>
          <a:bodyPr/>
          <a:lstStyle/>
          <a:p>
            <a:pPr eaLnBrk="1" hangingPunct="1"/>
            <a:r>
              <a:rPr lang="en-US" sz="4000" b="1" smtClean="0"/>
              <a:t>Kurs Selbstständiges Lesen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Tahoma" pitchFamily="34" charset="0"/>
              <a:buAutoNum type="arabicPeriod"/>
            </a:pPr>
            <a:r>
              <a:rPr lang="en-US" sz="2800" b="1" dirty="0" err="1" smtClean="0"/>
              <a:t>Bücher</a:t>
            </a:r>
            <a:endParaRPr lang="en-US" sz="2800" b="1" dirty="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err="1" smtClean="0"/>
              <a:t>Bruchko</a:t>
            </a:r>
            <a:endParaRPr lang="en-US" sz="2400" dirty="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smtClean="0"/>
              <a:t>The Geschichte der </a:t>
            </a:r>
            <a:r>
              <a:rPr lang="en-US" sz="2400" dirty="0" err="1" smtClean="0"/>
              <a:t>drei</a:t>
            </a:r>
            <a:r>
              <a:rPr lang="en-US" sz="2400" dirty="0" smtClean="0"/>
              <a:t> </a:t>
            </a:r>
            <a:r>
              <a:rPr lang="en-US" sz="2400" dirty="0" err="1" smtClean="0"/>
              <a:t>Könige</a:t>
            </a:r>
            <a:endParaRPr lang="en-US" sz="2400" dirty="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smtClean="0"/>
              <a:t>Das </a:t>
            </a:r>
            <a:r>
              <a:rPr lang="en-US" sz="2400" dirty="0" err="1" smtClean="0"/>
              <a:t>Vater</a:t>
            </a:r>
            <a:r>
              <a:rPr lang="en-US" sz="2400" dirty="0" smtClean="0"/>
              <a:t> </a:t>
            </a:r>
            <a:r>
              <a:rPr lang="en-US" sz="2400" dirty="0" err="1" smtClean="0"/>
              <a:t>Herz</a:t>
            </a:r>
            <a:r>
              <a:rPr lang="en-US" sz="2400" dirty="0" smtClean="0"/>
              <a:t> </a:t>
            </a:r>
            <a:r>
              <a:rPr lang="en-US" sz="2400" dirty="0" err="1" smtClean="0"/>
              <a:t>Gottes</a:t>
            </a:r>
            <a:endParaRPr lang="en-US" sz="2400" dirty="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err="1" smtClean="0"/>
              <a:t>Rebell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einem</a:t>
            </a:r>
            <a:r>
              <a:rPr lang="en-US" sz="2400" dirty="0" smtClean="0"/>
              <a:t> </a:t>
            </a:r>
            <a:r>
              <a:rPr lang="en-US" sz="2400" dirty="0" err="1" smtClean="0"/>
              <a:t>Grund</a:t>
            </a:r>
            <a:endParaRPr lang="en-US" sz="2400" dirty="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smtClean="0"/>
              <a:t>Der </a:t>
            </a:r>
            <a:r>
              <a:rPr lang="en-US" sz="2400" dirty="0" err="1" smtClean="0"/>
              <a:t>Schrei</a:t>
            </a:r>
            <a:r>
              <a:rPr lang="en-US" sz="2400" dirty="0" smtClean="0"/>
              <a:t> der </a:t>
            </a:r>
            <a:r>
              <a:rPr lang="en-US" sz="2400" dirty="0" err="1" smtClean="0"/>
              <a:t>Seele</a:t>
            </a:r>
            <a:endParaRPr lang="en-US" sz="2400" dirty="0" smtClean="0"/>
          </a:p>
          <a:p>
            <a:pPr marL="514350" indent="-514350" eaLnBrk="1" hangingPunct="1">
              <a:lnSpc>
                <a:spcPct val="90000"/>
              </a:lnSpc>
              <a:buFont typeface="Tahoma" pitchFamily="34" charset="0"/>
              <a:buAutoNum type="arabicPeriod" startAt="2"/>
            </a:pPr>
            <a:r>
              <a:rPr lang="en-US" sz="2800" b="1" dirty="0" err="1" smtClean="0"/>
              <a:t>Traktate</a:t>
            </a:r>
            <a:endParaRPr lang="en-US" sz="2800" b="1" dirty="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smtClean="0"/>
              <a:t>Das </a:t>
            </a:r>
            <a:r>
              <a:rPr lang="en-US" sz="2400" dirty="0" err="1" smtClean="0"/>
              <a:t>Vater</a:t>
            </a:r>
            <a:r>
              <a:rPr lang="en-US" sz="2400" dirty="0" smtClean="0"/>
              <a:t> </a:t>
            </a:r>
            <a:r>
              <a:rPr lang="en-US" sz="2400" dirty="0" err="1" smtClean="0"/>
              <a:t>Herz</a:t>
            </a:r>
            <a:r>
              <a:rPr lang="en-US" sz="2400" dirty="0" smtClean="0"/>
              <a:t> </a:t>
            </a:r>
            <a:r>
              <a:rPr lang="en-US" sz="2400" dirty="0" err="1" smtClean="0"/>
              <a:t>Gottes</a:t>
            </a:r>
            <a:r>
              <a:rPr lang="en-US" sz="2400" dirty="0" smtClean="0"/>
              <a:t>   </a:t>
            </a:r>
            <a:r>
              <a:rPr lang="en-US" sz="2400" dirty="0" err="1" smtClean="0"/>
              <a:t>Offenheit</a:t>
            </a:r>
            <a:r>
              <a:rPr lang="en-US" sz="2400" dirty="0" smtClean="0"/>
              <a:t> und </a:t>
            </a:r>
            <a:r>
              <a:rPr lang="en-US" sz="2400" dirty="0" err="1" smtClean="0"/>
              <a:t>Ehrlichkeit</a:t>
            </a:r>
            <a:endParaRPr lang="en-US" sz="2400" b="1" dirty="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smtClean="0"/>
              <a:t>Theater </a:t>
            </a:r>
            <a:r>
              <a:rPr lang="en-US" sz="2400" dirty="0" err="1" smtClean="0"/>
              <a:t>deines</a:t>
            </a:r>
            <a:r>
              <a:rPr lang="en-US" sz="2400" dirty="0" smtClean="0"/>
              <a:t> </a:t>
            </a:r>
            <a:r>
              <a:rPr lang="en-US" sz="2400" dirty="0" err="1" smtClean="0"/>
              <a:t>Geistes</a:t>
            </a:r>
            <a:r>
              <a:rPr lang="en-US" sz="2400" dirty="0" smtClean="0"/>
              <a:t>	   </a:t>
            </a:r>
            <a:r>
              <a:rPr lang="en-US" sz="2400" dirty="0" err="1" smtClean="0"/>
              <a:t>Schmerz</a:t>
            </a:r>
            <a:r>
              <a:rPr lang="en-US" sz="2400" dirty="0" smtClean="0"/>
              <a:t> und </a:t>
            </a:r>
            <a:r>
              <a:rPr lang="en-US" sz="2400" dirty="0" err="1" smtClean="0"/>
              <a:t>Bitterkeit</a:t>
            </a:r>
            <a:endParaRPr lang="en-US" sz="2400" dirty="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err="1" smtClean="0"/>
              <a:t>Vergebung</a:t>
            </a:r>
            <a:r>
              <a:rPr lang="en-US" sz="2400" dirty="0" smtClean="0"/>
              <a:t>: </a:t>
            </a:r>
            <a:r>
              <a:rPr lang="en-US" sz="2400" dirty="0" err="1" smtClean="0"/>
              <a:t>Vergib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 err="1" smtClean="0"/>
              <a:t>vergiss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endParaRPr lang="en-US" sz="2400" dirty="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err="1" smtClean="0"/>
              <a:t>Wiederherstellung</a:t>
            </a:r>
            <a:r>
              <a:rPr lang="en-US" sz="2400" dirty="0" smtClean="0"/>
              <a:t> </a:t>
            </a:r>
            <a:r>
              <a:rPr lang="en-US" sz="2400" dirty="0" err="1" smtClean="0"/>
              <a:t>durch</a:t>
            </a:r>
            <a:r>
              <a:rPr lang="en-US" sz="2400" dirty="0" smtClean="0"/>
              <a:t> </a:t>
            </a:r>
            <a:r>
              <a:rPr lang="en-US" sz="2400" dirty="0" err="1" smtClean="0"/>
              <a:t>Vergebung</a:t>
            </a:r>
            <a:endParaRPr lang="en-US" sz="2400" dirty="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err="1" smtClean="0"/>
              <a:t>Aber</a:t>
            </a:r>
            <a:r>
              <a:rPr lang="en-US" sz="2400" dirty="0" smtClean="0"/>
              <a:t> </a:t>
            </a: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err="1" smtClean="0"/>
              <a:t>mir</a:t>
            </a:r>
            <a:r>
              <a:rPr lang="en-US" sz="2400" dirty="0" smtClean="0"/>
              <a:t> </a:t>
            </a:r>
            <a:r>
              <a:rPr lang="en-US" sz="2400" dirty="0" err="1" smtClean="0"/>
              <a:t>doch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selbst</a:t>
            </a:r>
            <a:r>
              <a:rPr lang="en-US" sz="2400" dirty="0" smtClean="0"/>
              <a:t> </a:t>
            </a:r>
            <a:r>
              <a:rPr lang="en-US" sz="2400" dirty="0" err="1" smtClean="0"/>
              <a:t>vergeben</a:t>
            </a:r>
            <a:endParaRPr lang="en-US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245225"/>
            <a:ext cx="51054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05E5A-2B50-442E-AA29-45062663AB02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pPr marL="514350" indent="-514350" eaLnBrk="1" hangingPunct="1">
              <a:buFont typeface="Tahoma" pitchFamily="34" charset="0"/>
              <a:buAutoNum type="arabicPeriod" startAt="3"/>
            </a:pPr>
            <a:r>
              <a:rPr lang="en-US" b="1" smtClean="0"/>
              <a:t>Kassetten</a:t>
            </a:r>
          </a:p>
          <a:p>
            <a:pPr lvl="1" eaLnBrk="1" hangingPunct="1"/>
            <a:r>
              <a:rPr lang="en-US" smtClean="0"/>
              <a:t> Schmerz und Bitterkeit Video </a:t>
            </a:r>
          </a:p>
          <a:p>
            <a:pPr lvl="1" eaLnBrk="1" hangingPunct="1"/>
            <a:r>
              <a:rPr lang="en-US" smtClean="0"/>
              <a:t> Wiederherstellung durch Vergebung</a:t>
            </a:r>
          </a:p>
          <a:p>
            <a:pPr lvl="1" eaLnBrk="1" hangingPunct="1"/>
            <a:r>
              <a:rPr lang="en-US" smtClean="0"/>
              <a:t> Wurzeln 1, 2 und 5</a:t>
            </a:r>
            <a:endParaRPr lang="en-US" b="1" smtClean="0"/>
          </a:p>
          <a:p>
            <a:pPr marL="514350" indent="-514350" eaLnBrk="1" hangingPunct="1">
              <a:buFontTx/>
              <a:buNone/>
            </a:pPr>
            <a:endParaRPr lang="en-US" b="1" smtClean="0"/>
          </a:p>
          <a:p>
            <a:pPr marL="514350" indent="-514350" eaLnBrk="1" hangingPunct="1"/>
            <a:endParaRPr lang="en-US" b="1" smtClean="0"/>
          </a:p>
          <a:p>
            <a:pPr marL="514350" indent="-514350" eaLnBrk="1" hangingPunct="1">
              <a:buFontTx/>
              <a:buNone/>
            </a:pPr>
            <a:r>
              <a:rPr lang="en-US" b="1" smtClean="0"/>
              <a:t>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94AEB-7D65-49D2-9EA9-011913BE8CCE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CC00"/>
                </a:solidFill>
              </a:rPr>
              <a:t>Nachdem der Vertrag geschlossen wurde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spcAft>
                <a:spcPct val="25000"/>
              </a:spcAft>
              <a:buFont typeface="Tahoma" pitchFamily="34" charset="0"/>
              <a:buAutoNum type="arabicPeriod"/>
            </a:pPr>
            <a:r>
              <a:rPr lang="en-US" smtClean="0"/>
              <a:t>Der Schüler fängt an, sich durch alle Unterlagen der PSNC Kurse zu arbeiten  .</a:t>
            </a:r>
          </a:p>
          <a:p>
            <a:pPr marL="514350" indent="-514350" eaLnBrk="1" hangingPunct="1">
              <a:lnSpc>
                <a:spcPct val="90000"/>
              </a:lnSpc>
              <a:spcAft>
                <a:spcPct val="25000"/>
              </a:spcAft>
              <a:buFont typeface="Tahoma" pitchFamily="34" charset="0"/>
              <a:buAutoNum type="arabicPeriod"/>
            </a:pPr>
            <a:r>
              <a:rPr lang="en-US" smtClean="0"/>
              <a:t>Wenn fertig, lasse den Schüler eine Rückschau über das schreiben, was er gelernt hat unter Bezugnahme der Ziele auf der ersten Vertragsseite.</a:t>
            </a:r>
          </a:p>
          <a:p>
            <a:pPr marL="514350" indent="-514350" eaLnBrk="1" hangingPunct="1">
              <a:lnSpc>
                <a:spcPct val="90000"/>
              </a:lnSpc>
              <a:buFont typeface="Tahoma" pitchFamily="34" charset="0"/>
              <a:buAutoNum type="arabicPeriod"/>
            </a:pPr>
            <a:r>
              <a:rPr lang="en-US" smtClean="0"/>
              <a:t>Gebe das </a:t>
            </a:r>
            <a:r>
              <a:rPr lang="en-US" b="1" smtClean="0">
                <a:solidFill>
                  <a:srgbClr val="FFCC00"/>
                </a:solidFill>
              </a:rPr>
              <a:t>Zertifikat fürs Erreichen</a:t>
            </a:r>
            <a:r>
              <a:rPr lang="en-US" smtClean="0"/>
              <a:t> wenn die gesamte Arbeit gemäß Vertrag abgeschlossen ist.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6AD70-07A6-4541-B96E-94B986B39486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PSNC-Certific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/>
          <a:stretch>
            <a:fillRect/>
          </a:stretch>
        </p:blipFill>
        <p:spPr bwMode="auto">
          <a:xfrm>
            <a:off x="593725" y="304800"/>
            <a:ext cx="7940675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8B6A8-3787-4347-AD25-2AF0FCCEBDA5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Einheit 3</a:t>
            </a:r>
            <a:r>
              <a:rPr lang="en-US" smtClean="0"/>
              <a:t> Geistliches Wachstum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Beendigung</a:t>
            </a:r>
            <a:r>
              <a:rPr lang="en-US" dirty="0" smtClean="0"/>
              <a:t> des </a:t>
            </a:r>
            <a:r>
              <a:rPr lang="en-US" dirty="0" err="1" smtClean="0"/>
              <a:t>Vertrags</a:t>
            </a:r>
            <a:r>
              <a:rPr lang="en-US" dirty="0" smtClean="0"/>
              <a:t> Nr. 2, </a:t>
            </a:r>
            <a:r>
              <a:rPr lang="en-US" dirty="0" err="1" smtClean="0"/>
              <a:t>triff</a:t>
            </a:r>
            <a:r>
              <a:rPr lang="en-US" dirty="0" smtClean="0"/>
              <a:t> </a:t>
            </a:r>
            <a:r>
              <a:rPr lang="en-US" dirty="0" err="1" smtClean="0"/>
              <a:t>dich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Schüler</a:t>
            </a:r>
            <a:r>
              <a:rPr lang="en-US" dirty="0" smtClean="0"/>
              <a:t>, und plane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ihm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neuen</a:t>
            </a:r>
            <a:r>
              <a:rPr lang="en-US" dirty="0" smtClean="0"/>
              <a:t> </a:t>
            </a:r>
            <a:r>
              <a:rPr lang="en-US" dirty="0" err="1" smtClean="0"/>
              <a:t>Vertrag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Siehe</a:t>
            </a:r>
            <a:r>
              <a:rPr lang="en-US" dirty="0" smtClean="0"/>
              <a:t> auf die PSNC </a:t>
            </a:r>
            <a:r>
              <a:rPr lang="en-US" dirty="0" err="1" smtClean="0"/>
              <a:t>Webseite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 Details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diesen</a:t>
            </a:r>
            <a:r>
              <a:rPr lang="en-US" dirty="0" smtClean="0"/>
              <a:t> </a:t>
            </a:r>
            <a:r>
              <a:rPr lang="en-US" dirty="0" err="1" smtClean="0"/>
              <a:t>Vertrag</a:t>
            </a:r>
            <a:r>
              <a:rPr lang="en-US" dirty="0" smtClean="0"/>
              <a:t> und die </a:t>
            </a:r>
            <a:r>
              <a:rPr lang="en-US" dirty="0" err="1" smtClean="0"/>
              <a:t>folgenden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Klicke</a:t>
            </a:r>
            <a:r>
              <a:rPr lang="en-US" dirty="0" smtClean="0"/>
              <a:t> </a:t>
            </a:r>
            <a:r>
              <a:rPr lang="en-US" dirty="0" smtClean="0"/>
              <a:t>auf </a:t>
            </a:r>
            <a:r>
              <a:rPr lang="en-US" dirty="0" err="1" smtClean="0"/>
              <a:t>Sektion</a:t>
            </a:r>
            <a:r>
              <a:rPr lang="en-US" dirty="0" smtClean="0"/>
              <a:t> 2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Infos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zu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Verträge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75241-BCDE-4BE5-8C21-35CCDD6C087B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Als Erstes, entwickel Werkzeuge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en-US" b="1" smtClean="0"/>
              <a:t>PSNC Bibiothek</a:t>
            </a:r>
            <a:endParaRPr lang="en-US" smtClean="0"/>
          </a:p>
          <a:p>
            <a:pPr marL="971550" lvl="1" indent="-514350" eaLnBrk="1" hangingPunct="1">
              <a:buFont typeface="Wingdings" pitchFamily="2" charset="2"/>
              <a:buChar char="Ø"/>
            </a:pPr>
            <a:r>
              <a:rPr lang="en-US" smtClean="0"/>
              <a:t>Lektionen</a:t>
            </a:r>
          </a:p>
          <a:p>
            <a:pPr marL="971550" lvl="1" indent="-514350" eaLnBrk="1" hangingPunct="1">
              <a:buFont typeface="Wingdings" pitchFamily="2" charset="2"/>
              <a:buChar char="Ø"/>
            </a:pPr>
            <a:r>
              <a:rPr lang="en-US" smtClean="0"/>
              <a:t>Bücher</a:t>
            </a:r>
          </a:p>
          <a:p>
            <a:pPr marL="971550" lvl="1" indent="-514350" eaLnBrk="1" hangingPunct="1">
              <a:buFont typeface="Wingdings" pitchFamily="2" charset="2"/>
              <a:buChar char="Ø"/>
            </a:pPr>
            <a:r>
              <a:rPr lang="en-US" smtClean="0"/>
              <a:t>Videos, DVD’s, Hörkassetten, CD’s, etc.</a:t>
            </a:r>
          </a:p>
          <a:p>
            <a:pPr marL="971550" lvl="1" indent="-514350" eaLnBrk="1" hangingPunct="1">
              <a:buFont typeface="Wingdings" pitchFamily="2" charset="2"/>
              <a:buChar char="Ø"/>
            </a:pPr>
            <a:r>
              <a:rPr lang="en-US" smtClean="0"/>
              <a:t>Traktate, Artikel aus Zeitschriften</a:t>
            </a:r>
          </a:p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en-US" b="1" smtClean="0"/>
              <a:t>Entwickel Fragebögen</a:t>
            </a:r>
          </a:p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en-US" b="1" smtClean="0"/>
              <a:t>Entwickel Schreibbücher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3000" y="6245225"/>
            <a:ext cx="5638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T505.22     iteenchallenge.org      Sept  </a:t>
            </a:r>
            <a:r>
              <a:rPr lang="en-US" dirty="0"/>
              <a:t>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F2893-BB19-4198-B10B-2F9856A7512D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Einheit 1</a:t>
            </a:r>
            <a:r>
              <a:rPr lang="en-US" smtClean="0"/>
              <a:t> Salbung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Gewöhnlich schließen wir nicht einen Lernvertrag für die Einheit 1 ab.</a:t>
            </a:r>
          </a:p>
          <a:p>
            <a:pPr eaLnBrk="1" hangingPunct="1"/>
            <a:r>
              <a:rPr lang="en-US" smtClean="0"/>
              <a:t>Zu deinem eigenen Nutzen kannst du eine Liste von dem Material erstellen, dass unbedingt in Einheit 1 abgehandelt wird.</a:t>
            </a:r>
          </a:p>
          <a:p>
            <a:pPr eaLnBrk="1" hangingPunct="1"/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9C4E3-F02E-4232-B55C-86169E529969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pPr eaLnBrk="1" hangingPunct="1"/>
            <a:r>
              <a:rPr lang="en-US" b="1" smtClean="0"/>
              <a:t>Überblick Einheit 2 &amp; höher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en-US" sz="2800" smtClean="0"/>
              <a:t>Für alle Verträge über Einheit 2 &amp; höher schließen wir für jeden Schüler einen eigenen Vertrag ab.</a:t>
            </a:r>
          </a:p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en-US" sz="2800" smtClean="0"/>
              <a:t>Sammel Informationen vor Vertragsabschluss</a:t>
            </a:r>
          </a:p>
          <a:p>
            <a:pPr marL="914400" lvl="1" indent="-514350" eaLnBrk="1" hangingPunct="1">
              <a:buFont typeface="Tahoma" pitchFamily="34" charset="0"/>
              <a:buNone/>
            </a:pPr>
            <a:r>
              <a:rPr lang="en-US" sz="2400" smtClean="0"/>
              <a:t>-Spezielle Frageliste für diese Lerneinheit. </a:t>
            </a:r>
          </a:p>
          <a:p>
            <a:pPr marL="914400" lvl="1" indent="-514350" eaLnBrk="1" hangingPunct="1">
              <a:buFont typeface="Tahoma" pitchFamily="34" charset="0"/>
              <a:buNone/>
            </a:pPr>
            <a:r>
              <a:rPr lang="en-US" sz="2400" smtClean="0"/>
              <a:t>-Rücksprache von Mitarbeitern, Beratern, dem Wohnheim &amp; sonstige Bewertungen </a:t>
            </a:r>
          </a:p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en-US" sz="2800" smtClean="0"/>
              <a:t>Triff dich mit dem Schüler</a:t>
            </a:r>
          </a:p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en-US" sz="2800" smtClean="0"/>
              <a:t>Bete</a:t>
            </a:r>
          </a:p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en-US" sz="2800" smtClean="0"/>
              <a:t>Schreibe den Vertrag –2 Vertragsformulare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3D9BC-DD13-4100-9929-2BDB8CD322F4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2-3ResourcesandForms_Page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" b="11343"/>
          <a:stretch>
            <a:fillRect/>
          </a:stretch>
        </p:blipFill>
        <p:spPr bwMode="auto">
          <a:xfrm>
            <a:off x="1600200" y="0"/>
            <a:ext cx="6478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266D7-EFBD-4154-BD4A-D11F57F73A1F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-3ResourcesandForms_Page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" b="24965"/>
          <a:stretch>
            <a:fillRect/>
          </a:stretch>
        </p:blipFill>
        <p:spPr bwMode="auto">
          <a:xfrm>
            <a:off x="685800" y="0"/>
            <a:ext cx="7620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1533D-FF09-487A-99B0-16D042A27EAB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Einheit 2  </a:t>
            </a:r>
            <a:br>
              <a:rPr lang="en-US" sz="4000" b="1" smtClean="0"/>
            </a:br>
            <a:r>
              <a:rPr lang="en-US" sz="4000" b="1" smtClean="0"/>
              <a:t>Die eigene Wahrnehmung</a:t>
            </a:r>
            <a:endParaRPr lang="en-US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45000"/>
              </a:spcAft>
            </a:pPr>
            <a:r>
              <a:rPr lang="en-US" b="1" smtClean="0"/>
              <a:t>Hauptthema:  </a:t>
            </a:r>
            <a:r>
              <a:rPr lang="en-US" smtClean="0"/>
              <a:t>Das Selbstbild</a:t>
            </a:r>
            <a:endParaRPr lang="en-US" b="1" smtClean="0"/>
          </a:p>
          <a:p>
            <a:pPr eaLnBrk="1" hangingPunct="1">
              <a:spcAft>
                <a:spcPct val="35000"/>
              </a:spcAft>
            </a:pPr>
            <a:r>
              <a:rPr lang="en-US" b="1" smtClean="0"/>
              <a:t>Zweck</a:t>
            </a:r>
            <a:r>
              <a:rPr lang="en-US" smtClean="0"/>
              <a:t>:	Zu einem klaren Bewusstsein kommen, wie Gott möchte, dass wir uns selber sehen. Bewusster werden, wie wir uns momentan selbst sehen.</a:t>
            </a:r>
          </a:p>
          <a:p>
            <a:pPr eaLnBrk="1" hangingPunct="1"/>
            <a:r>
              <a:rPr lang="en-US" b="1" smtClean="0"/>
              <a:t>Untergeordnete Themen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8031-51C9-4D9E-A216-C9FB8224497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Einheit 2  Selbstwahrnehmung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		 Fragebogen entwickeln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b="1" smtClean="0"/>
              <a:t>Anweisung:  </a:t>
            </a:r>
            <a:endParaRPr lang="en-US" smtClean="0"/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Nenne 5 neue und dir hilfreiche Charakter-eigenschaften, an denen du gerne arbeiten würdest.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Beantworte die eingekreisten Fragen auf dem Selbstbewertungsbogen.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Beantworte nun die folgenden Fragen: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T505.22     iteenchallenge.org      Sept 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8466-CB76-4374-9C4B-972B2A703487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ad56386a1bf69cb064bbbd491c45b279a867ce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20000"/>
          <a:buFontTx/>
          <a:buChar char="•"/>
          <a:tabLst/>
          <a:defRPr kumimoji="0" lang="en-US" sz="32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20000"/>
          <a:buFontTx/>
          <a:buChar char="•"/>
          <a:tabLst/>
          <a:defRPr kumimoji="0" lang="en-US" sz="32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361</TotalTime>
  <Words>915</Words>
  <Application>Microsoft Office PowerPoint</Application>
  <PresentationFormat>On-screen Show (4:3)</PresentationFormat>
  <Paragraphs>179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Tahoma</vt:lpstr>
      <vt:lpstr>Arial</vt:lpstr>
      <vt:lpstr>Wingdings</vt:lpstr>
      <vt:lpstr>Calibri</vt:lpstr>
      <vt:lpstr>Ocean</vt:lpstr>
      <vt:lpstr>Schüler-Lern-Verträge abschließen</vt:lpstr>
      <vt:lpstr>Warum diese Verträge?</vt:lpstr>
      <vt:lpstr>Als Erstes, entwickel Werkzeuge</vt:lpstr>
      <vt:lpstr>Einheit 1 Salbung</vt:lpstr>
      <vt:lpstr>Überblick Einheit 2 &amp; höher</vt:lpstr>
      <vt:lpstr>PowerPoint Presentation</vt:lpstr>
      <vt:lpstr>PowerPoint Presentation</vt:lpstr>
      <vt:lpstr>Einheit 2   Die eigene Wahrnehmung</vt:lpstr>
      <vt:lpstr>Einheit 2  Selbstwahrnehmung    Fragebogen entwickeln</vt:lpstr>
      <vt:lpstr>Einheit 2  Selbstwahrnehmung    Fragebogen entwickeln</vt:lpstr>
      <vt:lpstr>Einheit 2  Selbstwahrnehmung    Fragebogen entwickeln</vt:lpstr>
      <vt:lpstr>Vertrag 2 Selbstwahrnehmung</vt:lpstr>
      <vt:lpstr>Beispiele für Vertragsziele…</vt:lpstr>
      <vt:lpstr>PowerPoint Presentation</vt:lpstr>
      <vt:lpstr>PowerPoint Presentation</vt:lpstr>
      <vt:lpstr>Lektionen und Bibelstudium</vt:lpstr>
      <vt:lpstr>PowerPoint Presentation</vt:lpstr>
      <vt:lpstr>Charaktereigenschaften </vt:lpstr>
      <vt:lpstr>Kurs Bibel auswendig lernen </vt:lpstr>
      <vt:lpstr>Kurs Selbstständiges Lesen</vt:lpstr>
      <vt:lpstr>PowerPoint Presentation</vt:lpstr>
      <vt:lpstr>Nachdem der Vertrag geschlossen wurde</vt:lpstr>
      <vt:lpstr>PowerPoint Presentation</vt:lpstr>
      <vt:lpstr>Einheit 3 Geistliches Wachstum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Student Learning Contracts</dc:title>
  <dc:creator>Teen Challenge</dc:creator>
  <cp:lastModifiedBy>Gregg</cp:lastModifiedBy>
  <cp:revision>33</cp:revision>
  <dcterms:created xsi:type="dcterms:W3CDTF">2005-06-07T21:46:24Z</dcterms:created>
  <dcterms:modified xsi:type="dcterms:W3CDTF">2013-06-14T18:59:34Z</dcterms:modified>
</cp:coreProperties>
</file>